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sldIdLst>
    <p:sldId id="256" r:id="rId2"/>
    <p:sldId id="257" r:id="rId3"/>
    <p:sldId id="258" r:id="rId4"/>
    <p:sldId id="260" r:id="rId5"/>
    <p:sldId id="288" r:id="rId6"/>
    <p:sldId id="261" r:id="rId7"/>
    <p:sldId id="266" r:id="rId8"/>
    <p:sldId id="269" r:id="rId9"/>
    <p:sldId id="259" r:id="rId10"/>
    <p:sldId id="271" r:id="rId11"/>
    <p:sldId id="287" r:id="rId12"/>
    <p:sldId id="262" r:id="rId13"/>
    <p:sldId id="263" r:id="rId14"/>
    <p:sldId id="264" r:id="rId15"/>
    <p:sldId id="265" r:id="rId16"/>
    <p:sldId id="267" r:id="rId17"/>
    <p:sldId id="268" r:id="rId18"/>
    <p:sldId id="279" r:id="rId19"/>
    <p:sldId id="272" r:id="rId20"/>
    <p:sldId id="273" r:id="rId21"/>
    <p:sldId id="280" r:id="rId22"/>
    <p:sldId id="270" r:id="rId23"/>
    <p:sldId id="281" r:id="rId24"/>
    <p:sldId id="282" r:id="rId25"/>
    <p:sldId id="275" r:id="rId26"/>
    <p:sldId id="283" r:id="rId27"/>
    <p:sldId id="276" r:id="rId28"/>
    <p:sldId id="277" r:id="rId29"/>
    <p:sldId id="284" r:id="rId30"/>
    <p:sldId id="285" r:id="rId31"/>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09"/>
    <p:restoredTop sz="95345"/>
  </p:normalViewPr>
  <p:slideViewPr>
    <p:cSldViewPr snapToGrid="0" snapToObjects="1">
      <p:cViewPr varScale="1">
        <p:scale>
          <a:sx n="110" d="100"/>
          <a:sy n="110" d="100"/>
        </p:scale>
        <p:origin x="1416" y="168"/>
      </p:cViewPr>
      <p:guideLst/>
    </p:cSldViewPr>
  </p:slideViewPr>
  <p:outlineViewPr>
    <p:cViewPr>
      <p:scale>
        <a:sx n="33" d="100"/>
        <a:sy n="33" d="100"/>
      </p:scale>
      <p:origin x="0" y="-22528"/>
    </p:cViewPr>
  </p:outlineViewPr>
  <p:notesTextViewPr>
    <p:cViewPr>
      <p:scale>
        <a:sx n="155" d="100"/>
        <a:sy n="15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tiff>
</file>

<file path=ppt/media/image10.tif>
</file>

<file path=ppt/media/image11.tif>
</file>

<file path=ppt/media/image12.png>
</file>

<file path=ppt/media/image13.tiff>
</file>

<file path=ppt/media/image14.png>
</file>

<file path=ppt/media/image15.png>
</file>

<file path=ppt/media/image16.png>
</file>

<file path=ppt/media/image17.png>
</file>

<file path=ppt/media/image18.png>
</file>

<file path=ppt/media/image19.png>
</file>

<file path=ppt/media/image2.tiff>
</file>

<file path=ppt/media/image20.tiff>
</file>

<file path=ppt/media/image3.tiff>
</file>

<file path=ppt/media/image4.tiff>
</file>

<file path=ppt/media/image5.tiff>
</file>

<file path=ppt/media/image6.tiff>
</file>

<file path=ppt/media/image7.tiff>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Data"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eveloper.mozilla.org/en-US/docs/Glossary/Protocol"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74320" indent="-274320" defTabSz="365758">
              <a:spcBef>
                <a:spcPts val="500"/>
              </a:spcBef>
              <a:defRPr sz="2500"/>
            </a:pPr>
            <a:r>
              <a:rPr lang="en-US" sz="4000" b="0" dirty="0"/>
              <a:t>- How are applications that run locally setup? Code, files and database are on the same machine </a:t>
            </a:r>
          </a:p>
          <a:p>
            <a:pPr marL="274320" indent="-274320" defTabSz="365758">
              <a:spcBef>
                <a:spcPts val="500"/>
              </a:spcBef>
              <a:defRPr sz="2500"/>
            </a:pPr>
            <a:r>
              <a:rPr lang="en-US" sz="4000" b="0" dirty="0"/>
              <a:t>- Such a process is usually separated into phases to improve detecting errors for each implemented components</a:t>
            </a:r>
          </a:p>
          <a:p>
            <a:pPr marL="274320" indent="-274320" defTabSz="365758">
              <a:spcBef>
                <a:spcPts val="500"/>
              </a:spcBef>
              <a:defRPr sz="2500"/>
            </a:pPr>
            <a:r>
              <a:rPr lang="en-US" sz="4000" b="0" dirty="0"/>
              <a:t>- Beside errors that are produces by programming the software itself others could be made through configuring or programming the network and infrastructure</a:t>
            </a:r>
          </a:p>
          <a:p>
            <a:pPr marL="274320" indent="-274320" defTabSz="365758">
              <a:spcBef>
                <a:spcPts val="500"/>
              </a:spcBef>
              <a:defRPr sz="2500"/>
            </a:pPr>
            <a:r>
              <a:rPr lang="en-US" sz="4000" b="0" dirty="0"/>
              <a:t>- In order to detect errors correctly additional knowledge about networking and Infrastructure is needed.</a:t>
            </a:r>
          </a:p>
          <a:p>
            <a:endParaRPr lang="en-US" sz="4000" b="0" dirty="0"/>
          </a:p>
        </p:txBody>
      </p:sp>
    </p:spTree>
    <p:extLst>
      <p:ext uri="{BB962C8B-B14F-4D97-AF65-F5344CB8AC3E}">
        <p14:creationId xmlns:p14="http://schemas.microsoft.com/office/powerpoint/2010/main" val="1432745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349483">
              <a:lnSpc>
                <a:spcPts val="2800"/>
              </a:lnSpc>
              <a:spcBef>
                <a:spcPts val="0"/>
              </a:spcBef>
              <a:buSzTx/>
              <a:buNone/>
              <a:defRPr sz="1512"/>
            </a:pPr>
            <a:r>
              <a:rPr lang="en-US" sz="2200" b="1" dirty="0"/>
              <a:t>Motivation</a:t>
            </a:r>
            <a:r>
              <a:rPr lang="en-US" sz="2200" dirty="0"/>
              <a:t>:  Use divide and conquer to simplify among the parts of a program </a:t>
            </a:r>
          </a:p>
          <a:p>
            <a:pPr marL="0" lvl="1" indent="174741" defTabSz="349483">
              <a:lnSpc>
                <a:spcPts val="2800"/>
              </a:lnSpc>
              <a:spcBef>
                <a:spcPts val="0"/>
              </a:spcBef>
              <a:buSzTx/>
              <a:buNone/>
              <a:defRPr sz="1512"/>
            </a:pPr>
            <a:r>
              <a:rPr lang="en-US" sz="2200" dirty="0"/>
              <a:t>-  Defines the role the objects play in an application into one of three parts</a:t>
            </a:r>
          </a:p>
          <a:p>
            <a:pPr marL="0" lvl="1" indent="174741" defTabSz="349483">
              <a:lnSpc>
                <a:spcPts val="2800"/>
              </a:lnSpc>
              <a:spcBef>
                <a:spcPts val="0"/>
              </a:spcBef>
              <a:buSzTx/>
              <a:buNone/>
              <a:defRPr sz="1512"/>
            </a:pPr>
            <a:r>
              <a:rPr lang="en-US" sz="2200" dirty="0"/>
              <a:t>-  Defines the way objects communicate with each other</a:t>
            </a:r>
          </a:p>
          <a:p>
            <a:endParaRPr lang="en-US" dirty="0"/>
          </a:p>
        </p:txBody>
      </p:sp>
    </p:spTree>
    <p:extLst>
      <p:ext uri="{BB962C8B-B14F-4D97-AF65-F5344CB8AC3E}">
        <p14:creationId xmlns:p14="http://schemas.microsoft.com/office/powerpoint/2010/main" val="12583529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state of each component -&gt; the state of the view could be different than the state of the model</a:t>
            </a:r>
          </a:p>
        </p:txBody>
      </p:sp>
    </p:spTree>
    <p:extLst>
      <p:ext uri="{BB962C8B-B14F-4D97-AF65-F5344CB8AC3E}">
        <p14:creationId xmlns:p14="http://schemas.microsoft.com/office/powerpoint/2010/main" val="1096091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ym typeface="Helvetica"/>
              </a:rPr>
              <a:t>Computer network </a:t>
            </a:r>
            <a:r>
              <a:rPr lang="en-US" sz="1200" dirty="0"/>
              <a:t>is a telecommunications network which allows computers to exchange data</a:t>
            </a:r>
          </a:p>
          <a:p>
            <a:pPr marL="0" marR="0" lvl="0" indent="0" defTabSz="45720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j-lt"/>
                <a:ea typeface="+mj-ea"/>
                <a:cs typeface="+mj-cs"/>
                <a:sym typeface="Calibri"/>
              </a:rPr>
              <a:t>Data are transmitted as a bit of streams or as a network packet that is a formatted unit of </a:t>
            </a:r>
            <a:r>
              <a:rPr lang="en-US" sz="1200" u="sng" kern="1200" dirty="0">
                <a:solidFill>
                  <a:schemeClr val="tx1"/>
                </a:solidFill>
                <a:uFill>
                  <a:solidFill>
                    <a:srgbClr val="0000FF"/>
                  </a:solidFill>
                </a:uFill>
                <a:latin typeface="+mj-lt"/>
                <a:ea typeface="+mj-ea"/>
                <a:cs typeface="+mj-cs"/>
                <a:sym typeface="Calibri"/>
                <a:hlinkClick r:id="rId3"/>
              </a:rPr>
              <a:t>data</a:t>
            </a:r>
            <a:r>
              <a:rPr lang="en-US" sz="1200" kern="1200" dirty="0">
                <a:solidFill>
                  <a:schemeClr val="tx1"/>
                </a:solidFill>
                <a:latin typeface="+mj-lt"/>
                <a:ea typeface="+mj-ea"/>
                <a:cs typeface="+mj-cs"/>
                <a:sym typeface="Calibri"/>
              </a:rPr>
              <a:t> (a list of bits or bytes)</a:t>
            </a:r>
          </a:p>
          <a:p>
            <a:endParaRPr lang="en-US" dirty="0"/>
          </a:p>
        </p:txBody>
      </p:sp>
    </p:spTree>
    <p:extLst>
      <p:ext uri="{BB962C8B-B14F-4D97-AF65-F5344CB8AC3E}">
        <p14:creationId xmlns:p14="http://schemas.microsoft.com/office/powerpoint/2010/main" val="4071466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ym typeface="Helvetica"/>
              </a:rPr>
              <a:t>Computer network</a:t>
            </a:r>
            <a:r>
              <a:rPr lang="en-US" sz="1200" dirty="0">
                <a:sym typeface="Helvetica"/>
              </a:rPr>
              <a:t> </a:t>
            </a:r>
            <a:r>
              <a:rPr lang="en-US" sz="1200" dirty="0"/>
              <a:t>is a telecommunications network which allows computers to exchange data</a:t>
            </a:r>
          </a:p>
          <a:p>
            <a:pPr marL="0" marR="0" lvl="0" indent="0" defTabSz="45720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j-lt"/>
                <a:ea typeface="+mj-ea"/>
                <a:cs typeface="+mj-cs"/>
                <a:sym typeface="Calibri"/>
              </a:rPr>
              <a:t>Data are transmitted as a bit of streams or as a network packet that is a formatted unit of </a:t>
            </a:r>
            <a:r>
              <a:rPr lang="en-US" sz="1200" u="sng" kern="1200" dirty="0">
                <a:solidFill>
                  <a:schemeClr val="tx1"/>
                </a:solidFill>
                <a:uFill>
                  <a:solidFill>
                    <a:srgbClr val="0000FF"/>
                  </a:solidFill>
                </a:uFill>
                <a:latin typeface="+mj-lt"/>
                <a:ea typeface="+mj-ea"/>
                <a:cs typeface="+mj-cs"/>
                <a:sym typeface="Calibri"/>
                <a:hlinkClick r:id="rId3"/>
              </a:rPr>
              <a:t>data</a:t>
            </a:r>
            <a:r>
              <a:rPr lang="en-US" sz="1200" kern="1200" dirty="0">
                <a:solidFill>
                  <a:schemeClr val="tx1"/>
                </a:solidFill>
                <a:latin typeface="+mj-lt"/>
                <a:ea typeface="+mj-ea"/>
                <a:cs typeface="+mj-cs"/>
                <a:sym typeface="Calibri"/>
              </a:rPr>
              <a:t> (a list of bits or bytes)</a:t>
            </a:r>
          </a:p>
          <a:p>
            <a:endParaRPr lang="en-US" dirty="0"/>
          </a:p>
        </p:txBody>
      </p:sp>
    </p:spTree>
    <p:extLst>
      <p:ext uri="{BB962C8B-B14F-4D97-AF65-F5344CB8AC3E}">
        <p14:creationId xmlns:p14="http://schemas.microsoft.com/office/powerpoint/2010/main" val="3689965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46888" indent="-246888" defTabSz="329184">
              <a:spcBef>
                <a:spcPts val="500"/>
              </a:spcBef>
              <a:defRPr sz="1700"/>
            </a:pPr>
            <a:r>
              <a:rPr lang="en-US" dirty="0"/>
              <a:t>A </a:t>
            </a:r>
            <a:r>
              <a:rPr lang="en-US" dirty="0" err="1"/>
              <a:t>voip</a:t>
            </a:r>
            <a:r>
              <a:rPr lang="en-US" dirty="0"/>
              <a:t> call uses typically a UDP connection. </a:t>
            </a:r>
          </a:p>
          <a:p>
            <a:pPr marL="246888" indent="-246888" defTabSz="329184">
              <a:spcBef>
                <a:spcPts val="500"/>
              </a:spcBef>
              <a:defRPr sz="1700"/>
            </a:pPr>
            <a:r>
              <a:rPr lang="en-US" dirty="0"/>
              <a:t>The data flows in the networks starting from host one (A) until it reaches host (B)</a:t>
            </a:r>
          </a:p>
          <a:p>
            <a:pPr marL="246888" indent="-246888" defTabSz="329184">
              <a:spcBef>
                <a:spcPts val="500"/>
              </a:spcBef>
              <a:defRPr sz="1700"/>
            </a:pPr>
            <a:r>
              <a:rPr lang="en-US" dirty="0"/>
              <a:t>It might flow through some routers between host (A) and (B)</a:t>
            </a:r>
          </a:p>
          <a:p>
            <a:endParaRPr lang="en-US" dirty="0"/>
          </a:p>
        </p:txBody>
      </p:sp>
    </p:spTree>
    <p:extLst>
      <p:ext uri="{BB962C8B-B14F-4D97-AF65-F5344CB8AC3E}">
        <p14:creationId xmlns:p14="http://schemas.microsoft.com/office/powerpoint/2010/main" val="3540044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sz="1200" dirty="0"/>
              <a:t>A distributed application structure is a partition of the tasks or workloads between servers, and service requesters, called clients</a:t>
            </a:r>
          </a:p>
          <a:p>
            <a:endParaRPr lang="en-US" dirty="0"/>
          </a:p>
        </p:txBody>
      </p:sp>
    </p:spTree>
    <p:extLst>
      <p:ext uri="{BB962C8B-B14F-4D97-AF65-F5344CB8AC3E}">
        <p14:creationId xmlns:p14="http://schemas.microsoft.com/office/powerpoint/2010/main" val="4229575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434560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defRPr sz="1400">
                <a:latin typeface="+mn-lt"/>
                <a:ea typeface="+mn-ea"/>
                <a:cs typeface="+mn-cs"/>
                <a:sym typeface="Helvetica"/>
              </a:defRPr>
            </a:pPr>
            <a:r>
              <a:rPr lang="en-US" sz="1200" dirty="0">
                <a:latin typeface="+mj-lt"/>
                <a:ea typeface="+mj-ea"/>
                <a:cs typeface="+mj-cs"/>
                <a:sym typeface="Helvetica"/>
              </a:rPr>
              <a:t>Your application must respect the specification of the used protocols. </a:t>
            </a:r>
          </a:p>
          <a:p>
            <a:pPr>
              <a:spcBef>
                <a:spcPts val="0"/>
              </a:spcBef>
              <a:defRPr sz="1400">
                <a:latin typeface="+mn-lt"/>
                <a:ea typeface="+mn-ea"/>
                <a:cs typeface="+mn-cs"/>
                <a:sym typeface="Helvetica"/>
              </a:defRPr>
            </a:pPr>
            <a:r>
              <a:rPr lang="en-US" sz="1200" dirty="0">
                <a:latin typeface="+mj-lt"/>
                <a:ea typeface="+mj-ea"/>
                <a:cs typeface="+mj-cs"/>
                <a:sym typeface="Helvetica"/>
              </a:rPr>
              <a:t>An example of such used protocols are IP, TCP, UPD, HTTP</a:t>
            </a:r>
          </a:p>
          <a:p>
            <a:pPr>
              <a:spcBef>
                <a:spcPts val="0"/>
              </a:spcBef>
              <a:defRPr sz="1400">
                <a:latin typeface="+mn-lt"/>
                <a:ea typeface="+mn-ea"/>
                <a:cs typeface="+mn-cs"/>
                <a:sym typeface="Helvetica"/>
              </a:defRPr>
            </a:pPr>
            <a:r>
              <a:rPr lang="en-US" sz="1200" dirty="0">
                <a:latin typeface="+mj-lt"/>
                <a:ea typeface="+mj-ea"/>
                <a:cs typeface="+mj-cs"/>
                <a:sym typeface="Helvetica"/>
              </a:rPr>
              <a:t>We will look closer to some protocols in the following slides.</a:t>
            </a:r>
            <a:endParaRPr lang="en-US" dirty="0"/>
          </a:p>
          <a:p>
            <a:pPr marL="285750" indent="-285750" fontAlgn="base">
              <a:buFont typeface="Arial" panose="020B0604020202020204" pitchFamily="34" charset="0"/>
              <a:buChar char="•"/>
            </a:pPr>
            <a:r>
              <a:rPr lang="en-US" dirty="0"/>
              <a:t>Syntax (data format and coding)</a:t>
            </a:r>
          </a:p>
          <a:p>
            <a:pPr marL="285750" indent="-285750" fontAlgn="base">
              <a:buFont typeface="Arial" panose="020B0604020202020204" pitchFamily="34" charset="0"/>
              <a:buChar char="•"/>
            </a:pPr>
            <a:r>
              <a:rPr lang="en-US" dirty="0"/>
              <a:t>Semantics (control information and error handling)</a:t>
            </a:r>
          </a:p>
          <a:p>
            <a:pPr marL="285750" indent="-285750" fontAlgn="base">
              <a:buFont typeface="Arial" panose="020B0604020202020204" pitchFamily="34" charset="0"/>
              <a:buChar char="•"/>
            </a:pPr>
            <a:r>
              <a:rPr lang="en-US" dirty="0"/>
              <a:t>Timing (speed matching and sequencing)</a:t>
            </a:r>
          </a:p>
          <a:p>
            <a:endParaRPr lang="en-US" dirty="0"/>
          </a:p>
        </p:txBody>
      </p:sp>
    </p:spTree>
    <p:extLst>
      <p:ext uri="{BB962C8B-B14F-4D97-AF65-F5344CB8AC3E}">
        <p14:creationId xmlns:p14="http://schemas.microsoft.com/office/powerpoint/2010/main" val="3306964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200" dirty="0">
                <a:solidFill>
                  <a:srgbClr val="252525"/>
                </a:solidFill>
                <a:sym typeface="Helvetica"/>
              </a:rPr>
              <a:t>Delivery established through IP address </a:t>
            </a:r>
          </a:p>
          <a:p>
            <a:pPr marL="171450" indent="-171450">
              <a:buFontTx/>
              <a:buChar char="-"/>
            </a:pPr>
            <a:r>
              <a:rPr lang="en-US" sz="1200" dirty="0"/>
              <a:t>IP also defines addressing methods that are used to label the datagram with source and destination information</a:t>
            </a:r>
            <a:endParaRPr lang="en-US" dirty="0"/>
          </a:p>
        </p:txBody>
      </p:sp>
    </p:spTree>
    <p:extLst>
      <p:ext uri="{BB962C8B-B14F-4D97-AF65-F5344CB8AC3E}">
        <p14:creationId xmlns:p14="http://schemas.microsoft.com/office/powerpoint/2010/main" val="3277260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tabLst/>
              <a:defRPr/>
            </a:pPr>
            <a:r>
              <a:rPr lang="en-US" dirty="0"/>
              <a:t>HTTP is an application </a:t>
            </a:r>
            <a:r>
              <a:rPr lang="en-US" dirty="0">
                <a:hlinkClick r:id="rId3" tooltip="protocol: A protocol is a system of rules that define how data is exchanged within or between computers.  Communications between devices require that the devices agree on the format of the data that is being exchanged. The set of rules that defines a format is called a protocol."/>
              </a:rPr>
              <a:t>protocol</a:t>
            </a:r>
            <a:r>
              <a:rPr lang="en-US" dirty="0"/>
              <a:t> that defines a language for clients and servers to speak to each other. This is like the language you use to order your goods.</a:t>
            </a:r>
          </a:p>
          <a:p>
            <a:pPr marL="0" marR="0" lvl="0" indent="0" defTabSz="457200" eaLnBrk="1" fontAlgn="auto" latinLnBrk="0" hangingPunct="1">
              <a:lnSpc>
                <a:spcPct val="100000"/>
              </a:lnSpc>
              <a:spcBef>
                <a:spcPts val="0"/>
              </a:spcBef>
              <a:spcAft>
                <a:spcPts val="0"/>
              </a:spcAft>
              <a:buClrTx/>
              <a:buSzTx/>
              <a:buFontTx/>
              <a:buNone/>
              <a:tabLst/>
              <a:defRPr/>
            </a:pPr>
            <a:r>
              <a:rPr lang="en-US" dirty="0"/>
              <a:t>:A website is made up of many different files, which are like the different parts of the goods you buy from the shop. These files come in two main types: </a:t>
            </a:r>
            <a:r>
              <a:rPr lang="en-US" b="1" dirty="0"/>
              <a:t>Code files, Assets</a:t>
            </a:r>
          </a:p>
          <a:p>
            <a:pPr marL="0" marR="0" lvl="0" indent="0" defTabSz="457200" eaLnBrk="1" fontAlgn="auto" latinLnBrk="0" hangingPunct="1">
              <a:lnSpc>
                <a:spcPct val="100000"/>
              </a:lnSpc>
              <a:spcBef>
                <a:spcPts val="0"/>
              </a:spcBef>
              <a:spcAft>
                <a:spcPts val="0"/>
              </a:spcAft>
              <a:buClrTx/>
              <a:buSzTx/>
              <a:buFontTx/>
              <a:buNone/>
              <a:tabLst/>
              <a:defRPr/>
            </a:pPr>
            <a:r>
              <a:rPr lang="en-US" sz="1200" b="1" dirty="0"/>
              <a:t>Assets:</a:t>
            </a:r>
            <a:r>
              <a:rPr lang="en-US" sz="1200" dirty="0"/>
              <a:t> such as images, music, video, Word documents, and PDFs.</a:t>
            </a:r>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pPr marL="0" marR="0" lvl="0" indent="0" defTabSz="457200" eaLnBrk="1" fontAlgn="auto" latinLnBrk="0" hangingPunct="1">
              <a:lnSpc>
                <a:spcPct val="100000"/>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22300675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685800" y="2130425"/>
            <a:ext cx="7772400" cy="1470025"/>
          </a:xfrm>
          <a:prstGeom prst="rect">
            <a:avLst/>
          </a:prstGeom>
        </p:spPr>
        <p:txBody>
          <a:bodyPr/>
          <a:lstStyle/>
          <a:p>
            <a:r>
              <a:t>Title Text</a:t>
            </a:r>
          </a:p>
        </p:txBody>
      </p:sp>
      <p:sp>
        <p:nvSpPr>
          <p:cNvPr id="12" name="Body Level One…"/>
          <p:cNvSpPr txBox="1">
            <a:spLocks noGrp="1"/>
          </p:cNvSpPr>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latin typeface="+mj-lt"/>
                <a:ea typeface="+mj-ea"/>
                <a:cs typeface="+mj-cs"/>
                <a:sym typeface="Calibri"/>
              </a:defRPr>
            </a:lvl1pPr>
            <a:lvl2pPr marL="0" indent="0" algn="ctr">
              <a:buSzTx/>
              <a:buFontTx/>
              <a:buNone/>
              <a:defRPr>
                <a:solidFill>
                  <a:srgbClr val="888888"/>
                </a:solidFill>
                <a:latin typeface="+mj-lt"/>
                <a:ea typeface="+mj-ea"/>
                <a:cs typeface="+mj-cs"/>
                <a:sym typeface="Calibri"/>
              </a:defRPr>
            </a:lvl2pPr>
            <a:lvl3pPr marL="0" indent="0" algn="ctr">
              <a:buSzTx/>
              <a:buFontTx/>
              <a:buNone/>
              <a:defRPr>
                <a:solidFill>
                  <a:srgbClr val="888888"/>
                </a:solidFill>
                <a:latin typeface="+mj-lt"/>
                <a:ea typeface="+mj-ea"/>
                <a:cs typeface="+mj-cs"/>
                <a:sym typeface="Calibri"/>
              </a:defRPr>
            </a:lvl3pPr>
            <a:lvl4pPr marL="0" indent="0" algn="ctr">
              <a:buSzTx/>
              <a:buFontTx/>
              <a:buNone/>
              <a:defRPr>
                <a:solidFill>
                  <a:srgbClr val="888888"/>
                </a:solidFill>
                <a:latin typeface="+mj-lt"/>
                <a:ea typeface="+mj-ea"/>
                <a:cs typeface="+mj-cs"/>
                <a:sym typeface="Calibri"/>
              </a:defRPr>
            </a:lvl4pPr>
            <a:lvl5pPr marL="0" indent="0" algn="ctr">
              <a:buSzTx/>
              <a:buFontTx/>
              <a:buNone/>
              <a:defRPr>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itle Text"/>
          <p:cNvSpPr txBox="1">
            <a:spLocks noGrp="1"/>
          </p:cNvSpPr>
          <p:nvPr>
            <p:ph type="title"/>
          </p:nvPr>
        </p:nvSpPr>
        <p:spPr>
          <a:prstGeom prst="rect">
            <a:avLst/>
          </a:prstGeom>
        </p:spPr>
        <p:txBody>
          <a:bodyPr/>
          <a:lstStyle/>
          <a:p>
            <a:r>
              <a:t>Title Text</a:t>
            </a:r>
          </a:p>
        </p:txBody>
      </p:sp>
      <p:sp>
        <p:nvSpPr>
          <p:cNvPr id="9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itle Text"/>
          <p:cNvSpPr txBox="1">
            <a:spLocks noGrp="1"/>
          </p:cNvSpPr>
          <p:nvPr>
            <p:ph type="title"/>
          </p:nvPr>
        </p:nvSpPr>
        <p:spPr>
          <a:xfrm>
            <a:off x="6629400" y="274638"/>
            <a:ext cx="2057400" cy="5851527"/>
          </a:xfrm>
          <a:prstGeom prst="rect">
            <a:avLst/>
          </a:prstGeom>
        </p:spPr>
        <p:txBody>
          <a:bodyPr/>
          <a:lstStyle/>
          <a:p>
            <a:r>
              <a:t>Title Text</a:t>
            </a:r>
          </a:p>
        </p:txBody>
      </p:sp>
      <p:sp>
        <p:nvSpPr>
          <p:cNvPr id="102" name="Body Level One…"/>
          <p:cNvSpPr txBox="1">
            <a:spLocks noGrp="1"/>
          </p:cNvSpPr>
          <p:nvPr>
            <p:ph type="body" idx="1"/>
          </p:nvPr>
        </p:nvSpPr>
        <p:spPr>
          <a:xfrm>
            <a:off x="457200" y="274638"/>
            <a:ext cx="6019800" cy="585152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10" name="Title Text"/>
          <p:cNvSpPr txBox="1">
            <a:spLocks noGrp="1"/>
          </p:cNvSpPr>
          <p:nvPr>
            <p:ph type="title"/>
          </p:nvPr>
        </p:nvSpPr>
        <p:spPr>
          <a:prstGeom prst="rect">
            <a:avLst/>
          </a:prstGeom>
        </p:spPr>
        <p:txBody>
          <a:bodyPr/>
          <a:lstStyle/>
          <a:p>
            <a:r>
              <a:t>Title Text</a:t>
            </a:r>
          </a:p>
        </p:txBody>
      </p:sp>
      <p:sp>
        <p:nvSpPr>
          <p:cNvPr id="11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itle Text"/>
          <p:cNvSpPr txBox="1">
            <a:spLocks noGrp="1"/>
          </p:cNvSpPr>
          <p:nvPr>
            <p:ph type="title"/>
          </p:nvPr>
        </p:nvSpPr>
        <p:spPr>
          <a:prstGeom prst="rect">
            <a:avLst/>
          </a:prstGeom>
        </p:spPr>
        <p:txBody>
          <a:bodyPr/>
          <a:lstStyle/>
          <a:p>
            <a:r>
              <a:t>Title Text</a:t>
            </a:r>
          </a:p>
        </p:txBody>
      </p:sp>
      <p:sp>
        <p:nvSpPr>
          <p:cNvPr id="2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722312" y="4406900"/>
            <a:ext cx="7772401" cy="1362075"/>
          </a:xfrm>
          <a:prstGeom prst="rect">
            <a:avLst/>
          </a:prstGeom>
        </p:spPr>
        <p:txBody>
          <a:bodyPr anchor="t"/>
          <a:lstStyle>
            <a:lvl1pPr algn="l">
              <a:defRPr sz="4000" b="1" cap="all"/>
            </a:lvl1pPr>
          </a:lstStyle>
          <a:p>
            <a:r>
              <a:t>Title Text</a:t>
            </a:r>
          </a:p>
        </p:txBody>
      </p:sp>
      <p:sp>
        <p:nvSpPr>
          <p:cNvPr id="30" name="Body Level One…"/>
          <p:cNvSpPr txBox="1">
            <a:spLocks noGrp="1"/>
          </p:cNvSpPr>
          <p:nvPr>
            <p:ph type="body" sz="quarter" idx="1"/>
          </p:nvPr>
        </p:nvSpPr>
        <p:spPr>
          <a:xfrm>
            <a:off x="722312" y="2906713"/>
            <a:ext cx="7772401" cy="1500191"/>
          </a:xfrm>
          <a:prstGeom prst="rect">
            <a:avLst/>
          </a:prstGeom>
        </p:spPr>
        <p:txBody>
          <a:bodyPr anchor="b"/>
          <a:lstStyle>
            <a:lvl1pPr marL="0" indent="0">
              <a:spcBef>
                <a:spcPts val="400"/>
              </a:spcBef>
              <a:buSzTx/>
              <a:buFontTx/>
              <a:buNone/>
              <a:defRPr sz="2000">
                <a:solidFill>
                  <a:srgbClr val="888888"/>
                </a:solidFill>
                <a:latin typeface="+mj-lt"/>
                <a:ea typeface="+mj-ea"/>
                <a:cs typeface="+mj-cs"/>
                <a:sym typeface="Calibri"/>
              </a:defRPr>
            </a:lvl1pPr>
            <a:lvl2pPr marL="0" indent="0">
              <a:spcBef>
                <a:spcPts val="400"/>
              </a:spcBef>
              <a:buSzTx/>
              <a:buFontTx/>
              <a:buNone/>
              <a:defRPr sz="2000">
                <a:solidFill>
                  <a:srgbClr val="888888"/>
                </a:solidFill>
                <a:latin typeface="+mj-lt"/>
                <a:ea typeface="+mj-ea"/>
                <a:cs typeface="+mj-cs"/>
                <a:sym typeface="Calibri"/>
              </a:defRPr>
            </a:lvl2pPr>
            <a:lvl3pPr marL="0" indent="0">
              <a:spcBef>
                <a:spcPts val="400"/>
              </a:spcBef>
              <a:buSzTx/>
              <a:buFontTx/>
              <a:buNone/>
              <a:defRPr sz="2000">
                <a:solidFill>
                  <a:srgbClr val="888888"/>
                </a:solidFill>
                <a:latin typeface="+mj-lt"/>
                <a:ea typeface="+mj-ea"/>
                <a:cs typeface="+mj-cs"/>
                <a:sym typeface="Calibri"/>
              </a:defRPr>
            </a:lvl3pPr>
            <a:lvl4pPr marL="0" indent="0">
              <a:spcBef>
                <a:spcPts val="400"/>
              </a:spcBef>
              <a:buSzTx/>
              <a:buFontTx/>
              <a:buNone/>
              <a:defRPr sz="2000">
                <a:solidFill>
                  <a:srgbClr val="888888"/>
                </a:solidFill>
                <a:latin typeface="+mj-lt"/>
                <a:ea typeface="+mj-ea"/>
                <a:cs typeface="+mj-cs"/>
                <a:sym typeface="Calibri"/>
              </a:defRPr>
            </a:lvl4pPr>
            <a:lvl5pPr marL="0" indent="0">
              <a:spcBef>
                <a:spcPts val="400"/>
              </a:spcBef>
              <a:buSzTx/>
              <a:buFontTx/>
              <a:buNone/>
              <a:defRPr sz="2000">
                <a:solidFill>
                  <a:srgbClr val="888888"/>
                </a:solidFill>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itle Text"/>
          <p:cNvSpPr txBox="1">
            <a:spLocks noGrp="1"/>
          </p:cNvSpPr>
          <p:nvPr>
            <p:ph type="title"/>
          </p:nvPr>
        </p:nvSpPr>
        <p:spPr>
          <a:prstGeom prst="rect">
            <a:avLst/>
          </a:prstGeom>
        </p:spPr>
        <p:txBody>
          <a:bodyPr/>
          <a:lstStyle/>
          <a:p>
            <a:r>
              <a:t>Title Text</a:t>
            </a:r>
          </a:p>
        </p:txBody>
      </p:sp>
      <p:sp>
        <p:nvSpPr>
          <p:cNvPr id="39" name="Body Level One…"/>
          <p:cNvSpPr txBox="1">
            <a:spLocks noGrp="1"/>
          </p:cNvSpPr>
          <p:nvPr>
            <p:ph type="body" sz="half" idx="1"/>
          </p:nvPr>
        </p:nvSpPr>
        <p:spPr>
          <a:xfrm>
            <a:off x="457200" y="1600200"/>
            <a:ext cx="4038600" cy="4525963"/>
          </a:xfrm>
          <a:prstGeom prst="rect">
            <a:avLst/>
          </a:prstGeom>
        </p:spPr>
        <p:txBody>
          <a:bodyPr/>
          <a:lstStyle>
            <a:lvl1pPr>
              <a:spcBef>
                <a:spcPts val="600"/>
              </a:spcBef>
              <a:defRPr sz="2800">
                <a:latin typeface="+mj-lt"/>
                <a:ea typeface="+mj-ea"/>
                <a:cs typeface="+mj-cs"/>
                <a:sym typeface="Calibri"/>
              </a:defRPr>
            </a:lvl1pPr>
            <a:lvl2pPr marL="790575" indent="-333375">
              <a:spcBef>
                <a:spcPts val="600"/>
              </a:spcBef>
              <a:defRPr sz="2800">
                <a:latin typeface="+mj-lt"/>
                <a:ea typeface="+mj-ea"/>
                <a:cs typeface="+mj-cs"/>
                <a:sym typeface="Calibri"/>
              </a:defRPr>
            </a:lvl2pPr>
            <a:lvl3pPr marL="1234438" indent="-320038">
              <a:spcBef>
                <a:spcPts val="600"/>
              </a:spcBef>
              <a:defRPr sz="2800">
                <a:latin typeface="+mj-lt"/>
                <a:ea typeface="+mj-ea"/>
                <a:cs typeface="+mj-cs"/>
                <a:sym typeface="Calibri"/>
              </a:defRPr>
            </a:lvl3pPr>
            <a:lvl4pPr marL="1727200" indent="-355600">
              <a:spcBef>
                <a:spcPts val="600"/>
              </a:spcBef>
              <a:defRPr sz="2800">
                <a:latin typeface="+mj-lt"/>
                <a:ea typeface="+mj-ea"/>
                <a:cs typeface="+mj-cs"/>
                <a:sym typeface="Calibri"/>
              </a:defRPr>
            </a:lvl4pPr>
            <a:lvl5pPr marL="2184400" indent="-355600">
              <a:spcBef>
                <a:spcPts val="600"/>
              </a:spcBef>
              <a:defRPr sz="28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quarter" idx="1"/>
          </p:nvPr>
        </p:nvSpPr>
        <p:spPr>
          <a:xfrm>
            <a:off x="457200" y="1535112"/>
            <a:ext cx="4040188" cy="639763"/>
          </a:xfrm>
          <a:prstGeom prst="rect">
            <a:avLst/>
          </a:prstGeom>
        </p:spPr>
        <p:txBody>
          <a:bodyPr anchor="b"/>
          <a:lstStyle>
            <a:lvl1pPr marL="0" indent="0">
              <a:spcBef>
                <a:spcPts val="500"/>
              </a:spcBef>
              <a:buSzTx/>
              <a:buFontTx/>
              <a:buNone/>
              <a:defRPr sz="2400" b="1">
                <a:latin typeface="+mj-lt"/>
                <a:ea typeface="+mj-ea"/>
                <a:cs typeface="+mj-cs"/>
                <a:sym typeface="Calibri"/>
              </a:defRPr>
            </a:lvl1pPr>
            <a:lvl2pPr marL="0" indent="0">
              <a:spcBef>
                <a:spcPts val="500"/>
              </a:spcBef>
              <a:buSzTx/>
              <a:buFontTx/>
              <a:buNone/>
              <a:defRPr sz="2400" b="1">
                <a:latin typeface="+mj-lt"/>
                <a:ea typeface="+mj-ea"/>
                <a:cs typeface="+mj-cs"/>
                <a:sym typeface="Calibri"/>
              </a:defRPr>
            </a:lvl2pPr>
            <a:lvl3pPr marL="0" indent="0">
              <a:spcBef>
                <a:spcPts val="500"/>
              </a:spcBef>
              <a:buSzTx/>
              <a:buFontTx/>
              <a:buNone/>
              <a:defRPr sz="2400" b="1">
                <a:latin typeface="+mj-lt"/>
                <a:ea typeface="+mj-ea"/>
                <a:cs typeface="+mj-cs"/>
                <a:sym typeface="Calibri"/>
              </a:defRPr>
            </a:lvl3pPr>
            <a:lvl4pPr marL="0" indent="0">
              <a:spcBef>
                <a:spcPts val="500"/>
              </a:spcBef>
              <a:buSzTx/>
              <a:buFontTx/>
              <a:buNone/>
              <a:defRPr sz="2400" b="1">
                <a:latin typeface="+mj-lt"/>
                <a:ea typeface="+mj-ea"/>
                <a:cs typeface="+mj-cs"/>
                <a:sym typeface="Calibri"/>
              </a:defRPr>
            </a:lvl4pPr>
            <a:lvl5pPr marL="0" indent="0">
              <a:spcBef>
                <a:spcPts val="500"/>
              </a:spcBef>
              <a:buSzTx/>
              <a:buFontTx/>
              <a:buNone/>
              <a:defRPr sz="2400" b="1">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4645025" y="1535112"/>
            <a:ext cx="4041775" cy="639766"/>
          </a:xfrm>
          <a:prstGeom prst="rect">
            <a:avLst/>
          </a:prstGeom>
        </p:spPr>
        <p:txBody>
          <a:bodyPr anchor="b"/>
          <a:lstStyle/>
          <a:p>
            <a:endParaRP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itle Text"/>
          <p:cNvSpPr txBox="1">
            <a:spLocks noGrp="1"/>
          </p:cNvSpPr>
          <p:nvPr>
            <p:ph type="title"/>
          </p:nvPr>
        </p:nvSpPr>
        <p:spPr>
          <a:xfrm>
            <a:off x="457200" y="273050"/>
            <a:ext cx="3008316" cy="1162050"/>
          </a:xfrm>
          <a:prstGeom prst="rect">
            <a:avLst/>
          </a:prstGeom>
        </p:spPr>
        <p:txBody>
          <a:bodyPr anchor="b"/>
          <a:lstStyle>
            <a:lvl1pPr algn="l">
              <a:defRPr sz="2000" b="1"/>
            </a:lvl1pPr>
          </a:lstStyle>
          <a:p>
            <a:r>
              <a:t>Title Text</a:t>
            </a:r>
          </a:p>
        </p:txBody>
      </p:sp>
      <p:sp>
        <p:nvSpPr>
          <p:cNvPr id="73" name="Body Level One…"/>
          <p:cNvSpPr txBox="1">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body" sz="half" idx="13"/>
          </p:nvPr>
        </p:nvSpPr>
        <p:spPr>
          <a:xfrm>
            <a:off x="457198" y="1435100"/>
            <a:ext cx="3008317" cy="4691063"/>
          </a:xfrm>
          <a:prstGeom prst="rect">
            <a:avLst/>
          </a:prstGeom>
        </p:spPr>
        <p:txBody>
          <a:bodyPr/>
          <a:lstStyle/>
          <a:p>
            <a:endParaRP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itle Text"/>
          <p:cNvSpPr txBox="1">
            <a:spLocks noGrp="1"/>
          </p:cNvSpPr>
          <p:nvPr>
            <p:ph type="title"/>
          </p:nvPr>
        </p:nvSpPr>
        <p:spPr>
          <a:xfrm>
            <a:off x="1792288" y="4800600"/>
            <a:ext cx="5486404" cy="566738"/>
          </a:xfrm>
          <a:prstGeom prst="rect">
            <a:avLst/>
          </a:prstGeom>
        </p:spPr>
        <p:txBody>
          <a:bodyPr anchor="b"/>
          <a:lstStyle>
            <a:lvl1pPr algn="l">
              <a:defRPr sz="2000" b="1"/>
            </a:lvl1pPr>
          </a:lstStyle>
          <a:p>
            <a:r>
              <a:t>Title Text</a:t>
            </a:r>
          </a:p>
        </p:txBody>
      </p:sp>
      <p:sp>
        <p:nvSpPr>
          <p:cNvPr id="83" name="Shape 83"/>
          <p:cNvSpPr>
            <a:spLocks noGrp="1"/>
          </p:cNvSpPr>
          <p:nvPr>
            <p:ph type="pic" sz="half" idx="13"/>
          </p:nvPr>
        </p:nvSpPr>
        <p:spPr>
          <a:xfrm>
            <a:off x="1792288" y="612775"/>
            <a:ext cx="5486404" cy="4114800"/>
          </a:xfrm>
          <a:prstGeom prst="rect">
            <a:avLst/>
          </a:prstGeom>
        </p:spPr>
        <p:txBody>
          <a:bodyPr lIns="91439" tIns="45719" rIns="91439" bIns="45719">
            <a:noAutofit/>
          </a:bodyPr>
          <a:lstStyle/>
          <a:p>
            <a:endParaRPr/>
          </a:p>
        </p:txBody>
      </p:sp>
      <p:sp>
        <p:nvSpPr>
          <p:cNvPr id="84" name="Body Level One…"/>
          <p:cNvSpPr txBox="1">
            <a:spLocks noGrp="1"/>
          </p:cNvSpPr>
          <p:nvPr>
            <p:ph type="body" sz="quarter" idx="1"/>
          </p:nvPr>
        </p:nvSpPr>
        <p:spPr>
          <a:xfrm>
            <a:off x="1792288" y="5367337"/>
            <a:ext cx="5486404" cy="804866"/>
          </a:xfrm>
          <a:prstGeom prst="rect">
            <a:avLst/>
          </a:prstGeom>
        </p:spPr>
        <p:txBody>
          <a:bodyPr/>
          <a:lstStyle>
            <a:lvl1pPr marL="0" indent="0">
              <a:spcBef>
                <a:spcPts val="300"/>
              </a:spcBef>
              <a:buSzTx/>
              <a:buFontTx/>
              <a:buNone/>
              <a:defRPr sz="1400">
                <a:latin typeface="+mj-lt"/>
                <a:ea typeface="+mj-ea"/>
                <a:cs typeface="+mj-cs"/>
                <a:sym typeface="Calibri"/>
              </a:defRPr>
            </a:lvl1pPr>
            <a:lvl2pPr marL="0" indent="0">
              <a:spcBef>
                <a:spcPts val="300"/>
              </a:spcBef>
              <a:buSzTx/>
              <a:buFontTx/>
              <a:buNone/>
              <a:defRPr sz="1400">
                <a:latin typeface="+mj-lt"/>
                <a:ea typeface="+mj-ea"/>
                <a:cs typeface="+mj-cs"/>
                <a:sym typeface="Calibri"/>
              </a:defRPr>
            </a:lvl2pPr>
            <a:lvl3pPr marL="0" indent="0">
              <a:spcBef>
                <a:spcPts val="300"/>
              </a:spcBef>
              <a:buSzTx/>
              <a:buFontTx/>
              <a:buNone/>
              <a:defRPr sz="1400">
                <a:latin typeface="+mj-lt"/>
                <a:ea typeface="+mj-ea"/>
                <a:cs typeface="+mj-cs"/>
                <a:sym typeface="Calibri"/>
              </a:defRPr>
            </a:lvl3pPr>
            <a:lvl4pPr marL="0" indent="0">
              <a:spcBef>
                <a:spcPts val="300"/>
              </a:spcBef>
              <a:buSzTx/>
              <a:buFontTx/>
              <a:buNone/>
              <a:defRPr sz="1400">
                <a:latin typeface="+mj-lt"/>
                <a:ea typeface="+mj-ea"/>
                <a:cs typeface="+mj-cs"/>
                <a:sym typeface="Calibri"/>
              </a:defRPr>
            </a:lvl4pPr>
            <a:lvl5pPr marL="0" indent="0">
              <a:spcBef>
                <a:spcPts val="300"/>
              </a:spcBef>
              <a:buSzTx/>
              <a:buFontTx/>
              <a:buNone/>
              <a:defRPr sz="1400">
                <a:latin typeface="+mj-lt"/>
                <a:ea typeface="+mj-ea"/>
                <a:cs typeface="+mj-cs"/>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274638"/>
            <a:ext cx="8229600" cy="1143001"/>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ctr">
            <a:normAutofit/>
          </a:bodyPr>
          <a:lstStyle/>
          <a:p>
            <a:r>
              <a:t>Title Text</a:t>
            </a:r>
          </a:p>
        </p:txBody>
      </p:sp>
      <p:sp>
        <p:nvSpPr>
          <p:cNvPr id="3"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8422823" y="6404294"/>
            <a:ext cx="263978" cy="269237"/>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p:titleStyle>
    <p:body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t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_rels/slide20.xml.rels><?xml version="1.0" encoding="UTF-8" standalone="yes"?>
<Relationships xmlns="http://schemas.openxmlformats.org/package/2006/relationships"><Relationship Id="rId2" Type="http://schemas.openxmlformats.org/officeDocument/2006/relationships/hyperlink" Target="https://jsonplaceholder.typicode.com/post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t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tif"/></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txBox="1">
            <a:spLocks noGrp="1"/>
          </p:cNvSpPr>
          <p:nvPr>
            <p:ph type="ctrTitle"/>
          </p:nvPr>
        </p:nvSpPr>
        <p:spPr>
          <a:prstGeom prst="rect">
            <a:avLst/>
          </a:prstGeom>
        </p:spPr>
        <p:txBody>
          <a:bodyPr/>
          <a:lstStyle/>
          <a:p>
            <a:r>
              <a:rPr lang="en-US" dirty="0"/>
              <a:t>Web A</a:t>
            </a:r>
            <a:r>
              <a:rPr dirty="0"/>
              <a:t>pplications</a:t>
            </a:r>
          </a:p>
        </p:txBody>
      </p:sp>
      <p:sp>
        <p:nvSpPr>
          <p:cNvPr id="4" name="TextBox 3">
            <a:extLst>
              <a:ext uri="{FF2B5EF4-FFF2-40B4-BE49-F238E27FC236}">
                <a16:creationId xmlns:a16="http://schemas.microsoft.com/office/drawing/2014/main" id="{D82DD504-6A2D-A64D-B16D-C10F6F247371}"/>
              </a:ext>
            </a:extLst>
          </p:cNvPr>
          <p:cNvSpPr txBox="1"/>
          <p:nvPr/>
        </p:nvSpPr>
        <p:spPr>
          <a:xfrm>
            <a:off x="1812757" y="3600450"/>
            <a:ext cx="5518485" cy="5539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algn="ctr"/>
            <a:r>
              <a:rPr kumimoji="0" lang="en-US" sz="3000" i="0" u="none" strike="noStrike" cap="none" spc="0" normalizeH="0" baseline="0" dirty="0">
                <a:ln>
                  <a:noFill/>
                </a:ln>
                <a:solidFill>
                  <a:srgbClr val="000000"/>
                </a:solidFill>
                <a:effectLst/>
                <a:uFillTx/>
                <a:latin typeface="+mj-lt"/>
                <a:ea typeface="+mj-ea"/>
                <a:cs typeface="+mj-cs"/>
                <a:sym typeface="Calibri"/>
              </a:rPr>
              <a:t>INF</a:t>
            </a:r>
            <a:r>
              <a:rPr lang="en-US" sz="3000" dirty="0"/>
              <a:t>WEB01-D and INFWEB21-D</a:t>
            </a:r>
            <a:endParaRPr kumimoji="0" lang="en-US" sz="3000" i="0" u="none" strike="noStrike" cap="none" spc="0" normalizeH="0" baseline="0" dirty="0">
              <a:ln>
                <a:noFill/>
              </a:ln>
              <a:solidFill>
                <a:srgbClr val="000000"/>
              </a:solidFill>
              <a:effectLst/>
              <a:uFillTx/>
              <a:latin typeface="+mj-lt"/>
              <a:ea typeface="+mj-ea"/>
              <a:cs typeface="+mj-cs"/>
              <a:sym typeface="Calibri"/>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Network Protocols</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latin typeface="Helvetica" pitchFamily="2" charset="0"/>
                <a:sym typeface="Helvetica"/>
              </a:rPr>
              <a:t>Client-server communication is implemented using different network protocols. </a:t>
            </a:r>
          </a:p>
          <a:p>
            <a:pPr>
              <a:spcBef>
                <a:spcPts val="0"/>
              </a:spcBef>
              <a:defRPr sz="1400">
                <a:latin typeface="+mn-lt"/>
                <a:ea typeface="+mn-ea"/>
                <a:cs typeface="+mn-cs"/>
                <a:sym typeface="Helvetica"/>
              </a:defRPr>
            </a:pPr>
            <a:r>
              <a:rPr lang="en-US" sz="2200" dirty="0">
                <a:latin typeface="Helvetica" pitchFamily="2" charset="0"/>
                <a:sym typeface="Helvetica"/>
              </a:rPr>
              <a:t>What is the function of a protocol? </a:t>
            </a:r>
          </a:p>
          <a:p>
            <a:pPr>
              <a:spcBef>
                <a:spcPts val="0"/>
              </a:spcBef>
              <a:defRPr sz="1400">
                <a:latin typeface="+mn-lt"/>
                <a:ea typeface="+mn-ea"/>
                <a:cs typeface="+mn-cs"/>
                <a:sym typeface="Helvetica"/>
              </a:defRPr>
            </a:pPr>
            <a:endParaRPr lang="en-US" sz="2200" dirty="0">
              <a:latin typeface="Helvetica" pitchFamily="2" charset="0"/>
              <a:sym typeface="Helvetica"/>
            </a:endParaRPr>
          </a:p>
          <a:p>
            <a:pPr>
              <a:spcBef>
                <a:spcPts val="0"/>
              </a:spcBef>
              <a:defRPr sz="1400">
                <a:latin typeface="+mn-lt"/>
                <a:ea typeface="+mn-ea"/>
                <a:cs typeface="+mn-cs"/>
                <a:sym typeface="Helvetica"/>
              </a:defRPr>
            </a:pPr>
            <a:endParaRPr lang="en-US" sz="2200" dirty="0">
              <a:latin typeface="Helvetica" pitchFamily="2" charset="0"/>
              <a:sym typeface="Helvetica"/>
            </a:endParaRPr>
          </a:p>
        </p:txBody>
      </p:sp>
    </p:spTree>
    <p:extLst>
      <p:ext uri="{BB962C8B-B14F-4D97-AF65-F5344CB8AC3E}">
        <p14:creationId xmlns:p14="http://schemas.microsoft.com/office/powerpoint/2010/main" val="302838253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E7EFC-C77D-1F4E-B8AE-B869D4F6D54E}"/>
              </a:ext>
            </a:extLst>
          </p:cNvPr>
          <p:cNvSpPr>
            <a:spLocks noGrp="1"/>
          </p:cNvSpPr>
          <p:nvPr>
            <p:ph type="title"/>
          </p:nvPr>
        </p:nvSpPr>
        <p:spPr/>
        <p:txBody>
          <a:bodyPr/>
          <a:lstStyle/>
          <a:p>
            <a:r>
              <a:rPr lang="en-US" dirty="0"/>
              <a:t>Network Protocols</a:t>
            </a:r>
          </a:p>
        </p:txBody>
      </p:sp>
      <p:sp>
        <p:nvSpPr>
          <p:cNvPr id="3" name="Text Placeholder 2">
            <a:extLst>
              <a:ext uri="{FF2B5EF4-FFF2-40B4-BE49-F238E27FC236}">
                <a16:creationId xmlns:a16="http://schemas.microsoft.com/office/drawing/2014/main" id="{E71DB771-3524-8440-888F-9B921B9E0647}"/>
              </a:ext>
            </a:extLst>
          </p:cNvPr>
          <p:cNvSpPr>
            <a:spLocks noGrp="1"/>
          </p:cNvSpPr>
          <p:nvPr>
            <p:ph type="body" idx="1"/>
          </p:nvPr>
        </p:nvSpPr>
        <p:spPr/>
        <p:txBody>
          <a:bodyPr>
            <a:normAutofit/>
          </a:bodyPr>
          <a:lstStyle/>
          <a:p>
            <a:pPr>
              <a:spcBef>
                <a:spcPts val="0"/>
              </a:spcBef>
              <a:defRPr sz="1400">
                <a:latin typeface="+mn-lt"/>
                <a:ea typeface="+mn-ea"/>
                <a:cs typeface="+mn-cs"/>
                <a:sym typeface="Helvetica"/>
              </a:defRPr>
            </a:pPr>
            <a:r>
              <a:rPr lang="en-US" sz="2200" dirty="0">
                <a:latin typeface="Helvetica" pitchFamily="2" charset="0"/>
                <a:sym typeface="Helvetica"/>
              </a:rPr>
              <a:t>Client-server communication is implemented using different network protocols. </a:t>
            </a:r>
          </a:p>
          <a:p>
            <a:pPr>
              <a:spcBef>
                <a:spcPts val="0"/>
              </a:spcBef>
              <a:defRPr sz="1400">
                <a:latin typeface="+mn-lt"/>
                <a:ea typeface="+mn-ea"/>
                <a:cs typeface="+mn-cs"/>
                <a:sym typeface="Helvetica"/>
              </a:defRPr>
            </a:pPr>
            <a:r>
              <a:rPr lang="en-US" sz="2200" dirty="0">
                <a:latin typeface="Helvetica" pitchFamily="2" charset="0"/>
                <a:sym typeface="Helvetica"/>
              </a:rPr>
              <a:t>What is the function of a protocol? </a:t>
            </a:r>
          </a:p>
          <a:p>
            <a:pPr>
              <a:spcBef>
                <a:spcPts val="0"/>
              </a:spcBef>
              <a:defRPr sz="1400">
                <a:latin typeface="+mn-lt"/>
                <a:ea typeface="+mn-ea"/>
                <a:cs typeface="+mn-cs"/>
                <a:sym typeface="Helvetica"/>
              </a:defRPr>
            </a:pPr>
            <a:endParaRPr lang="en-US" sz="2200" dirty="0">
              <a:latin typeface="Helvetica" pitchFamily="2" charset="0"/>
              <a:sym typeface="Helvetica"/>
            </a:endParaRPr>
          </a:p>
          <a:p>
            <a:pPr>
              <a:spcBef>
                <a:spcPts val="0"/>
              </a:spcBef>
              <a:defRPr sz="1400">
                <a:latin typeface="+mn-lt"/>
                <a:ea typeface="+mn-ea"/>
                <a:cs typeface="+mn-cs"/>
                <a:sym typeface="Helvetica"/>
              </a:defRPr>
            </a:pPr>
            <a:endParaRPr lang="en-US" sz="2200" dirty="0">
              <a:latin typeface="Helvetica" pitchFamily="2" charset="0"/>
              <a:sym typeface="Helvetica"/>
            </a:endParaRPr>
          </a:p>
        </p:txBody>
      </p:sp>
      <p:pic>
        <p:nvPicPr>
          <p:cNvPr id="4" name="Picture 3">
            <a:extLst>
              <a:ext uri="{FF2B5EF4-FFF2-40B4-BE49-F238E27FC236}">
                <a16:creationId xmlns:a16="http://schemas.microsoft.com/office/drawing/2014/main" id="{9A374C73-F352-2048-B7FD-77F90AEE6E0C}"/>
              </a:ext>
            </a:extLst>
          </p:cNvPr>
          <p:cNvPicPr>
            <a:picLocks noChangeAspect="1"/>
          </p:cNvPicPr>
          <p:nvPr/>
        </p:nvPicPr>
        <p:blipFill>
          <a:blip r:embed="rId3"/>
          <a:stretch>
            <a:fillRect/>
          </a:stretch>
        </p:blipFill>
        <p:spPr>
          <a:xfrm>
            <a:off x="2247900" y="2697163"/>
            <a:ext cx="3429000" cy="3429000"/>
          </a:xfrm>
          <a:prstGeom prst="rect">
            <a:avLst/>
          </a:prstGeom>
        </p:spPr>
      </p:pic>
    </p:spTree>
    <p:extLst>
      <p:ext uri="{BB962C8B-B14F-4D97-AF65-F5344CB8AC3E}">
        <p14:creationId xmlns:p14="http://schemas.microsoft.com/office/powerpoint/2010/main" val="112672095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0" name="Shape 157"/>
          <p:cNvSpPr txBox="1">
            <a:spLocks noGrp="1"/>
          </p:cNvSpPr>
          <p:nvPr>
            <p:ph type="title"/>
          </p:nvPr>
        </p:nvSpPr>
        <p:spPr>
          <a:xfrm>
            <a:off x="457200" y="274637"/>
            <a:ext cx="8229600" cy="1143004"/>
          </a:xfrm>
          <a:prstGeom prst="rect">
            <a:avLst/>
          </a:prstGeom>
        </p:spPr>
        <p:txBody>
          <a:bodyPr/>
          <a:lstStyle/>
          <a:p>
            <a:r>
              <a:t>Internet protocol</a:t>
            </a:r>
          </a:p>
        </p:txBody>
      </p:sp>
      <p:sp>
        <p:nvSpPr>
          <p:cNvPr id="141" name="Shape 158"/>
          <p:cNvSpPr txBox="1">
            <a:spLocks noGrp="1"/>
          </p:cNvSpPr>
          <p:nvPr>
            <p:ph type="body" idx="1"/>
          </p:nvPr>
        </p:nvSpPr>
        <p:spPr>
          <a:xfrm>
            <a:off x="457200" y="1600200"/>
            <a:ext cx="8229600" cy="4525963"/>
          </a:xfrm>
          <a:prstGeom prst="rect">
            <a:avLst/>
          </a:prstGeom>
        </p:spPr>
        <p:txBody>
          <a:bodyPr>
            <a:normAutofit/>
          </a:bodyPr>
          <a:lstStyle/>
          <a:p>
            <a:pPr defTabSz="352042">
              <a:spcBef>
                <a:spcPts val="0"/>
              </a:spcBef>
              <a:defRPr sz="2400">
                <a:solidFill>
                  <a:srgbClr val="252525"/>
                </a:solidFill>
                <a:latin typeface="+mn-lt"/>
                <a:ea typeface="+mn-ea"/>
                <a:cs typeface="+mn-cs"/>
                <a:sym typeface="Helvetica"/>
              </a:defRPr>
            </a:pPr>
            <a:r>
              <a:rPr sz="2200" dirty="0">
                <a:latin typeface="Arial" panose="020B0604020202020204" pitchFamily="34" charset="0"/>
                <a:cs typeface="Arial" panose="020B0604020202020204" pitchFamily="34" charset="0"/>
              </a:rPr>
              <a:t>IP has the task of delivering packets from the source node to the destination</a:t>
            </a:r>
            <a:r>
              <a:rPr lang="en-US" sz="2200" dirty="0">
                <a:latin typeface="Arial" panose="020B0604020202020204" pitchFamily="34" charset="0"/>
                <a:cs typeface="Arial" panose="020B0604020202020204" pitchFamily="34" charset="0"/>
              </a:rPr>
              <a:t> node</a:t>
            </a:r>
          </a:p>
          <a:p>
            <a:pPr defTabSz="352042">
              <a:spcBef>
                <a:spcPts val="0"/>
              </a:spcBef>
              <a:defRPr sz="2400">
                <a:solidFill>
                  <a:srgbClr val="252525"/>
                </a:solidFill>
                <a:latin typeface="+mn-lt"/>
                <a:ea typeface="+mn-ea"/>
                <a:cs typeface="+mn-cs"/>
                <a:sym typeface="Helvetica"/>
              </a:defRPr>
            </a:pPr>
            <a:r>
              <a:rPr lang="en-US" sz="2200" dirty="0">
                <a:solidFill>
                  <a:srgbClr val="252525"/>
                </a:solidFill>
                <a:latin typeface="Arial" panose="020B0604020202020204" pitchFamily="34" charset="0"/>
                <a:cs typeface="Arial" panose="020B0604020202020204" pitchFamily="34" charset="0"/>
                <a:sym typeface="Helvetica"/>
              </a:rPr>
              <a:t>How is this delivery established? </a:t>
            </a:r>
          </a:p>
          <a:p>
            <a:pPr defTabSz="352042">
              <a:spcBef>
                <a:spcPts val="0"/>
              </a:spcBef>
              <a:defRPr sz="2400">
                <a:solidFill>
                  <a:srgbClr val="252525"/>
                </a:solidFill>
                <a:latin typeface="+mn-lt"/>
                <a:ea typeface="+mn-ea"/>
                <a:cs typeface="+mn-cs"/>
                <a:sym typeface="Helvetica"/>
              </a:defRPr>
            </a:pPr>
            <a:r>
              <a:rPr lang="en-US" sz="2200" dirty="0">
                <a:solidFill>
                  <a:srgbClr val="252525"/>
                </a:solidFill>
                <a:latin typeface="Arial" panose="020B0604020202020204" pitchFamily="34" charset="0"/>
                <a:cs typeface="Arial" panose="020B0604020202020204" pitchFamily="34" charset="0"/>
                <a:sym typeface="Helvetica"/>
              </a:rPr>
              <a:t>Why do we need such a protocol? </a:t>
            </a:r>
            <a:endParaRPr sz="2200" dirty="0">
              <a:latin typeface="Arial" panose="020B0604020202020204" pitchFamily="34" charset="0"/>
              <a:cs typeface="Arial" panose="020B0604020202020204" pitchFamily="34" charset="0"/>
            </a:endParaRPr>
          </a:p>
          <a:p>
            <a:pPr defTabSz="352042">
              <a:spcBef>
                <a:spcPts val="0"/>
              </a:spcBef>
              <a:defRPr sz="2400">
                <a:solidFill>
                  <a:srgbClr val="252525"/>
                </a:solidFill>
                <a:latin typeface="+mn-lt"/>
                <a:ea typeface="+mn-ea"/>
                <a:cs typeface="+mn-cs"/>
                <a:sym typeface="Helvetica"/>
              </a:defRPr>
            </a:pPr>
            <a:r>
              <a:rPr lang="en-US" sz="2200" dirty="0">
                <a:latin typeface="Arial" panose="020B0604020202020204" pitchFamily="34" charset="0"/>
                <a:cs typeface="Arial" panose="020B0604020202020204" pitchFamily="34" charset="0"/>
              </a:rPr>
              <a:t>There are two versions of it? </a:t>
            </a:r>
            <a:endParaRPr sz="2200" dirty="0">
              <a:latin typeface="Arial" panose="020B0604020202020204" pitchFamily="34" charset="0"/>
              <a:cs typeface="Arial" panose="020B0604020202020204" pitchFamily="34" charset="0"/>
            </a:endParaRPr>
          </a:p>
          <a:p>
            <a:pPr defTabSz="352042">
              <a:spcBef>
                <a:spcPts val="500"/>
              </a:spcBef>
              <a:defRPr sz="2400"/>
            </a:pPr>
            <a:r>
              <a:rPr sz="2200" dirty="0">
                <a:latin typeface="Arial" panose="020B0604020202020204" pitchFamily="34" charset="0"/>
                <a:cs typeface="Arial" panose="020B0604020202020204" pitchFamily="34" charset="0"/>
              </a:rPr>
              <a:t>IPv4</a:t>
            </a:r>
          </a:p>
          <a:p>
            <a:pPr marL="694945" lvl="1" indent="-342900" defTabSz="352042">
              <a:spcBef>
                <a:spcPts val="500"/>
              </a:spcBef>
              <a:defRPr sz="2400"/>
            </a:pPr>
            <a:r>
              <a:rPr sz="2200" dirty="0">
                <a:latin typeface="Arial" panose="020B0604020202020204" pitchFamily="34" charset="0"/>
                <a:cs typeface="Arial" panose="020B0604020202020204" pitchFamily="34" charset="0"/>
              </a:rPr>
              <a:t>Since 1981</a:t>
            </a:r>
          </a:p>
          <a:p>
            <a:pPr marL="694945" lvl="1" indent="-342900" defTabSz="352042">
              <a:spcBef>
                <a:spcPts val="500"/>
              </a:spcBef>
              <a:defRPr sz="2400"/>
            </a:pPr>
            <a:r>
              <a:rPr sz="2200" dirty="0">
                <a:latin typeface="Arial" panose="020B0604020202020204" pitchFamily="34" charset="0"/>
                <a:cs typeface="Arial" panose="020B0604020202020204" pitchFamily="34" charset="0"/>
              </a:rPr>
              <a:t>32 bit</a:t>
            </a:r>
          </a:p>
          <a:p>
            <a:pPr marL="694945" lvl="1" indent="-342900" defTabSz="352042">
              <a:spcBef>
                <a:spcPts val="500"/>
              </a:spcBef>
              <a:defRPr sz="2400"/>
            </a:pPr>
            <a:r>
              <a:rPr sz="2200" dirty="0">
                <a:latin typeface="Arial" panose="020B0604020202020204" pitchFamily="34" charset="0"/>
                <a:cs typeface="Arial" panose="020B0604020202020204" pitchFamily="34" charset="0"/>
              </a:rPr>
              <a:t>Decimal / 4 groups of 3 digits</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 name="Shape 160"/>
          <p:cNvSpPr txBox="1">
            <a:spLocks noGrp="1"/>
          </p:cNvSpPr>
          <p:nvPr>
            <p:ph type="title"/>
          </p:nvPr>
        </p:nvSpPr>
        <p:spPr>
          <a:xfrm>
            <a:off x="457200" y="274637"/>
            <a:ext cx="8229600" cy="1143004"/>
          </a:xfrm>
          <a:prstGeom prst="rect">
            <a:avLst/>
          </a:prstGeom>
        </p:spPr>
        <p:txBody>
          <a:bodyPr/>
          <a:lstStyle/>
          <a:p>
            <a:r>
              <a:rPr dirty="0"/>
              <a:t>IPv4 sample</a:t>
            </a:r>
          </a:p>
        </p:txBody>
      </p:sp>
      <p:pic>
        <p:nvPicPr>
          <p:cNvPr id="144" name="image5.png" descr="image5.png"/>
          <p:cNvPicPr>
            <a:picLocks noChangeAspect="1"/>
          </p:cNvPicPr>
          <p:nvPr/>
        </p:nvPicPr>
        <p:blipFill>
          <a:blip r:embed="rId2"/>
          <a:srcRect l="822" b="17690"/>
          <a:stretch>
            <a:fillRect/>
          </a:stretch>
        </p:blipFill>
        <p:spPr>
          <a:xfrm>
            <a:off x="934499" y="2903070"/>
            <a:ext cx="6296347" cy="1416436"/>
          </a:xfrm>
          <a:prstGeom prst="rect">
            <a:avLst/>
          </a:prstGeom>
          <a:ln w="12700">
            <a:miter lim="400000"/>
          </a:ln>
        </p:spPr>
      </p:pic>
      <p:sp>
        <p:nvSpPr>
          <p:cNvPr id="145" name="Shape 162"/>
          <p:cNvSpPr txBox="1"/>
          <p:nvPr/>
        </p:nvSpPr>
        <p:spPr>
          <a:xfrm>
            <a:off x="754885" y="1581237"/>
            <a:ext cx="7472823" cy="1158237"/>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spAutoFit/>
          </a:bodyPr>
          <a:lstStyle/>
          <a:p>
            <a:pPr marL="180472" indent="-180472">
              <a:buSzPct val="100000"/>
              <a:buChar char="•"/>
            </a:pPr>
            <a:r>
              <a:rPr dirty="0"/>
              <a:t>Consider having the following private IP address for a machine:</a:t>
            </a:r>
          </a:p>
          <a:p>
            <a:pPr marL="561471" lvl="1" indent="-180472">
              <a:buSzPct val="100000"/>
              <a:buChar char="•"/>
            </a:pPr>
            <a:r>
              <a:rPr dirty="0"/>
              <a:t>192.168.1.255</a:t>
            </a:r>
          </a:p>
          <a:p>
            <a:pPr marL="180472" indent="-180472">
              <a:buSzPct val="100000"/>
              <a:buChar char="•"/>
            </a:pPr>
            <a:r>
              <a:rPr dirty="0"/>
              <a:t>The IP address is represented through the following binary code</a:t>
            </a:r>
          </a:p>
          <a:p>
            <a:pPr marL="561471" lvl="1" indent="-180472">
              <a:buSzPct val="100000"/>
              <a:buChar char="•"/>
            </a:pPr>
            <a:r>
              <a:rPr dirty="0"/>
              <a:t>11000000.10101000.00000001.11111111</a:t>
            </a:r>
          </a:p>
        </p:txBody>
      </p:sp>
      <p:pic>
        <p:nvPicPr>
          <p:cNvPr id="5" name="image3.tif" descr="image3.tif">
            <a:extLst>
              <a:ext uri="{FF2B5EF4-FFF2-40B4-BE49-F238E27FC236}">
                <a16:creationId xmlns:a16="http://schemas.microsoft.com/office/drawing/2014/main" id="{55515A27-B7DE-3448-80CB-AD8B3EAD69D7}"/>
              </a:ext>
            </a:extLst>
          </p:cNvPr>
          <p:cNvPicPr>
            <a:picLocks noChangeAspect="1"/>
          </p:cNvPicPr>
          <p:nvPr/>
        </p:nvPicPr>
        <p:blipFill>
          <a:blip r:embed="rId3"/>
          <a:stretch>
            <a:fillRect/>
          </a:stretch>
        </p:blipFill>
        <p:spPr>
          <a:xfrm>
            <a:off x="6925102" y="53709"/>
            <a:ext cx="2374019" cy="1483762"/>
          </a:xfrm>
          <a:prstGeom prst="rect">
            <a:avLst/>
          </a:prstGeom>
          <a:ln w="12700">
            <a:miter lim="400000"/>
          </a:ln>
        </p:spPr>
      </p:pic>
      <p:cxnSp>
        <p:nvCxnSpPr>
          <p:cNvPr id="4" name="Straight Arrow Connector 3">
            <a:extLst>
              <a:ext uri="{FF2B5EF4-FFF2-40B4-BE49-F238E27FC236}">
                <a16:creationId xmlns:a16="http://schemas.microsoft.com/office/drawing/2014/main" id="{BC6828DE-5194-1C44-93AD-9ABA54EBC268}"/>
              </a:ext>
            </a:extLst>
          </p:cNvPr>
          <p:cNvCxnSpPr>
            <a:cxnSpLocks/>
          </p:cNvCxnSpPr>
          <p:nvPr/>
        </p:nvCxnSpPr>
        <p:spPr>
          <a:xfrm>
            <a:off x="6400800" y="991183"/>
            <a:ext cx="830046"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7" name="Shape 167"/>
          <p:cNvSpPr txBox="1">
            <a:spLocks noGrp="1"/>
          </p:cNvSpPr>
          <p:nvPr>
            <p:ph type="title"/>
          </p:nvPr>
        </p:nvSpPr>
        <p:spPr>
          <a:xfrm>
            <a:off x="457200" y="274637"/>
            <a:ext cx="8229600" cy="1143004"/>
          </a:xfrm>
          <a:prstGeom prst="rect">
            <a:avLst/>
          </a:prstGeom>
        </p:spPr>
        <p:txBody>
          <a:bodyPr/>
          <a:lstStyle/>
          <a:p>
            <a:r>
              <a:t>Subnet mask</a:t>
            </a:r>
          </a:p>
        </p:txBody>
      </p:sp>
      <p:sp>
        <p:nvSpPr>
          <p:cNvPr id="148" name="Shape 168"/>
          <p:cNvSpPr txBox="1">
            <a:spLocks noGrp="1"/>
          </p:cNvSpPr>
          <p:nvPr>
            <p:ph type="body" idx="1"/>
          </p:nvPr>
        </p:nvSpPr>
        <p:spPr>
          <a:xfrm>
            <a:off x="457200" y="1600200"/>
            <a:ext cx="8229600" cy="4525963"/>
          </a:xfrm>
          <a:prstGeom prst="rect">
            <a:avLst/>
          </a:prstGeom>
        </p:spPr>
        <p:txBody>
          <a:bodyPr/>
          <a:lstStyle/>
          <a:p>
            <a:pPr>
              <a:spcBef>
                <a:spcPts val="1000"/>
              </a:spcBef>
              <a:buClr>
                <a:srgbClr val="000000"/>
              </a:buClr>
              <a:buFontTx/>
              <a:defRPr sz="1800">
                <a:solidFill>
                  <a:srgbClr val="404040"/>
                </a:solidFill>
              </a:defRPr>
            </a:pPr>
            <a:r>
              <a:t>To match physical layout (e.g. Sales, production, etc.)</a:t>
            </a:r>
          </a:p>
          <a:p>
            <a:pPr>
              <a:spcBef>
                <a:spcPts val="1000"/>
              </a:spcBef>
              <a:buClr>
                <a:srgbClr val="000000"/>
              </a:buClr>
              <a:buFontTx/>
              <a:defRPr sz="1800">
                <a:solidFill>
                  <a:srgbClr val="404040"/>
                </a:solidFill>
              </a:defRPr>
            </a:pPr>
            <a:r>
              <a:t>To match administrative layout (e.g. Managers, staff, etc.)</a:t>
            </a:r>
          </a:p>
          <a:p>
            <a:pPr>
              <a:spcBef>
                <a:spcPts val="1000"/>
              </a:spcBef>
              <a:buClr>
                <a:srgbClr val="000000"/>
              </a:buClr>
              <a:buFontTx/>
              <a:defRPr sz="1800">
                <a:solidFill>
                  <a:srgbClr val="404040"/>
                </a:solidFill>
              </a:defRPr>
            </a:pPr>
            <a:r>
              <a:t>To plan for growth</a:t>
            </a:r>
          </a:p>
          <a:p>
            <a:pPr>
              <a:spcBef>
                <a:spcPts val="1000"/>
              </a:spcBef>
              <a:buClr>
                <a:srgbClr val="000000"/>
              </a:buClr>
              <a:buFontTx/>
              <a:defRPr sz="1800">
                <a:solidFill>
                  <a:srgbClr val="404040"/>
                </a:solidFill>
              </a:defRPr>
            </a:pPr>
            <a:r>
              <a:t>To reduce network traffic</a:t>
            </a:r>
          </a:p>
          <a:p>
            <a:pPr>
              <a:spcBef>
                <a:spcPts val="1000"/>
              </a:spcBef>
              <a:buClr>
                <a:srgbClr val="000000"/>
              </a:buClr>
              <a:buFontTx/>
              <a:defRPr sz="1800">
                <a:solidFill>
                  <a:srgbClr val="404040"/>
                </a:solidFill>
              </a:defRPr>
            </a:pPr>
            <a:r>
              <a:t>Examples</a:t>
            </a:r>
          </a:p>
          <a:p>
            <a:pPr marL="800100" lvl="1" indent="-342900">
              <a:spcBef>
                <a:spcPts val="1000"/>
              </a:spcBef>
              <a:buClr>
                <a:srgbClr val="000000"/>
              </a:buClr>
              <a:buFontTx/>
              <a:buChar char="•"/>
              <a:defRPr sz="1800">
                <a:solidFill>
                  <a:srgbClr val="404040"/>
                </a:solidFill>
              </a:defRPr>
            </a:pPr>
            <a:r>
              <a:t>A 255.0.0.0 first byte is fixed</a:t>
            </a:r>
          </a:p>
          <a:p>
            <a:pPr marL="800100" lvl="1" indent="-342900">
              <a:spcBef>
                <a:spcPts val="1000"/>
              </a:spcBef>
              <a:buClr>
                <a:srgbClr val="000000"/>
              </a:buClr>
              <a:buFontTx/>
              <a:buChar char="•"/>
              <a:defRPr sz="1800">
                <a:solidFill>
                  <a:srgbClr val="404040"/>
                </a:solidFill>
              </a:defRPr>
            </a:pPr>
            <a:r>
              <a:t>B 255.255.0.0  first two bytes are fixed</a:t>
            </a:r>
          </a:p>
          <a:p>
            <a:pPr marL="800100" lvl="1" indent="-342900">
              <a:spcBef>
                <a:spcPts val="1000"/>
              </a:spcBef>
              <a:buClr>
                <a:srgbClr val="000000"/>
              </a:buClr>
              <a:buFontTx/>
              <a:buChar char="•"/>
              <a:defRPr sz="1800">
                <a:solidFill>
                  <a:srgbClr val="404040"/>
                </a:solidFill>
              </a:defRPr>
            </a:pPr>
            <a:r>
              <a:t>C 255.255.255.0 first three bytes are fixed</a:t>
            </a:r>
          </a:p>
          <a:p>
            <a:pPr>
              <a:spcBef>
                <a:spcPts val="1000"/>
              </a:spcBef>
              <a:buClr>
                <a:srgbClr val="000000"/>
              </a:buClr>
              <a:buFontTx/>
              <a:defRPr sz="1800">
                <a:solidFill>
                  <a:srgbClr val="404040"/>
                </a:solidFill>
              </a:defRPr>
            </a:pPr>
            <a:r>
              <a:t>Subnets are used to determine the address is local or remote</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0" name="Shape 170"/>
          <p:cNvSpPr txBox="1">
            <a:spLocks noGrp="1"/>
          </p:cNvSpPr>
          <p:nvPr>
            <p:ph type="title"/>
          </p:nvPr>
        </p:nvSpPr>
        <p:spPr>
          <a:xfrm>
            <a:off x="457200" y="274637"/>
            <a:ext cx="8229600" cy="1143004"/>
          </a:xfrm>
          <a:prstGeom prst="rect">
            <a:avLst/>
          </a:prstGeom>
        </p:spPr>
        <p:txBody>
          <a:bodyPr/>
          <a:lstStyle/>
          <a:p>
            <a:r>
              <a:rPr dirty="0"/>
              <a:t>IPv6</a:t>
            </a:r>
          </a:p>
        </p:txBody>
      </p:sp>
      <p:sp>
        <p:nvSpPr>
          <p:cNvPr id="151" name="Shape 171"/>
          <p:cNvSpPr txBox="1">
            <a:spLocks noGrp="1"/>
          </p:cNvSpPr>
          <p:nvPr>
            <p:ph type="body" idx="1"/>
          </p:nvPr>
        </p:nvSpPr>
        <p:spPr>
          <a:xfrm>
            <a:off x="457200" y="1600200"/>
            <a:ext cx="8229600" cy="4525963"/>
          </a:xfrm>
          <a:prstGeom prst="rect">
            <a:avLst/>
          </a:prstGeom>
        </p:spPr>
        <p:txBody>
          <a:bodyPr/>
          <a:lstStyle/>
          <a:p>
            <a:pPr marL="250315" indent="-250315" defTabSz="333756">
              <a:spcBef>
                <a:spcPts val="500"/>
              </a:spcBef>
              <a:defRPr sz="2300"/>
            </a:pPr>
            <a:r>
              <a:rPr dirty="0"/>
              <a:t>128 bit (as mac-addresses of machines)</a:t>
            </a:r>
          </a:p>
          <a:p>
            <a:pPr marL="250315" indent="-250315" defTabSz="333756">
              <a:spcBef>
                <a:spcPts val="500"/>
              </a:spcBef>
              <a:defRPr sz="2300"/>
            </a:pPr>
            <a:r>
              <a:rPr dirty="0"/>
              <a:t>Hexadecimal (base 16 or hex)</a:t>
            </a:r>
          </a:p>
          <a:p>
            <a:pPr marL="250315" indent="-250315" defTabSz="333756">
              <a:spcBef>
                <a:spcPts val="500"/>
              </a:spcBef>
              <a:defRPr sz="2300"/>
            </a:pPr>
            <a:r>
              <a:rPr dirty="0"/>
              <a:t>Not interoperable with IPv4</a:t>
            </a:r>
          </a:p>
          <a:p>
            <a:pPr marL="250315" indent="-250315" defTabSz="333756">
              <a:spcBef>
                <a:spcPts val="500"/>
              </a:spcBef>
              <a:defRPr sz="2300"/>
            </a:pPr>
            <a:r>
              <a:rPr dirty="0"/>
              <a:t>Improves some limitation of IPv4 such as:</a:t>
            </a:r>
          </a:p>
          <a:p>
            <a:pPr marL="584073" lvl="1" indent="-250315" defTabSz="333756">
              <a:spcBef>
                <a:spcPts val="500"/>
              </a:spcBef>
              <a:buChar char="•"/>
              <a:defRPr sz="2300"/>
            </a:pPr>
            <a:r>
              <a:rPr dirty="0"/>
              <a:t>Exhausting IPv4 addresses</a:t>
            </a:r>
          </a:p>
          <a:p>
            <a:pPr marL="584073" lvl="1" indent="-250315" defTabSz="333756">
              <a:spcBef>
                <a:spcPts val="500"/>
              </a:spcBef>
              <a:buChar char="•"/>
              <a:defRPr sz="2300"/>
            </a:pPr>
            <a:r>
              <a:rPr dirty="0"/>
              <a:t>improve IPv4 routing through changing the package structure</a:t>
            </a:r>
          </a:p>
          <a:p>
            <a:pPr marL="917827" lvl="2" indent="-250316" defTabSz="333756">
              <a:spcBef>
                <a:spcPts val="500"/>
              </a:spcBef>
              <a:defRPr sz="1800"/>
            </a:pPr>
            <a:r>
              <a:rPr dirty="0"/>
              <a:t>The packet header in IPv6 is simpler than the IPv4 header. Many rarely used fields have been moved to optional header extension</a:t>
            </a:r>
          </a:p>
          <a:p>
            <a:pPr marL="250315" indent="-250315" defTabSz="333756">
              <a:spcBef>
                <a:spcPts val="500"/>
              </a:spcBef>
              <a:defRPr sz="1800"/>
            </a:pPr>
            <a:r>
              <a:rPr dirty="0"/>
              <a:t>Example FE80:0000:0000:0000:0202:B3FF:FE1E:8329</a:t>
            </a:r>
          </a:p>
        </p:txBody>
      </p:sp>
      <p:pic>
        <p:nvPicPr>
          <p:cNvPr id="4" name="image3.tif" descr="image3.tif">
            <a:extLst>
              <a:ext uri="{FF2B5EF4-FFF2-40B4-BE49-F238E27FC236}">
                <a16:creationId xmlns:a16="http://schemas.microsoft.com/office/drawing/2014/main" id="{461B4F02-97F2-F746-B314-771911A3DAB4}"/>
              </a:ext>
            </a:extLst>
          </p:cNvPr>
          <p:cNvPicPr>
            <a:picLocks noChangeAspect="1"/>
          </p:cNvPicPr>
          <p:nvPr/>
        </p:nvPicPr>
        <p:blipFill>
          <a:blip r:embed="rId2"/>
          <a:stretch>
            <a:fillRect/>
          </a:stretch>
        </p:blipFill>
        <p:spPr>
          <a:xfrm>
            <a:off x="6925102" y="53709"/>
            <a:ext cx="2374019" cy="1483762"/>
          </a:xfrm>
          <a:prstGeom prst="rect">
            <a:avLst/>
          </a:prstGeom>
          <a:ln w="12700">
            <a:miter lim="400000"/>
          </a:ln>
        </p:spPr>
      </p:pic>
      <p:cxnSp>
        <p:nvCxnSpPr>
          <p:cNvPr id="5" name="Straight Arrow Connector 4">
            <a:extLst>
              <a:ext uri="{FF2B5EF4-FFF2-40B4-BE49-F238E27FC236}">
                <a16:creationId xmlns:a16="http://schemas.microsoft.com/office/drawing/2014/main" id="{9FD459FD-A4F1-084A-9F46-FBCFD3CE84FA}"/>
              </a:ext>
            </a:extLst>
          </p:cNvPr>
          <p:cNvCxnSpPr>
            <a:cxnSpLocks/>
          </p:cNvCxnSpPr>
          <p:nvPr/>
        </p:nvCxnSpPr>
        <p:spPr>
          <a:xfrm>
            <a:off x="6383045" y="982305"/>
            <a:ext cx="830046"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8" name="Shape 177"/>
          <p:cNvSpPr txBox="1">
            <a:spLocks noGrp="1"/>
          </p:cNvSpPr>
          <p:nvPr>
            <p:ph type="title"/>
          </p:nvPr>
        </p:nvSpPr>
        <p:spPr>
          <a:xfrm>
            <a:off x="457200" y="274637"/>
            <a:ext cx="8229600" cy="1143004"/>
          </a:xfrm>
          <a:prstGeom prst="rect">
            <a:avLst/>
          </a:prstGeom>
        </p:spPr>
        <p:txBody>
          <a:bodyPr>
            <a:normAutofit/>
          </a:bodyPr>
          <a:lstStyle/>
          <a:p>
            <a:pPr algn="l" defTabSz="356615">
              <a:defRPr sz="3400" b="1">
                <a:solidFill>
                  <a:srgbClr val="252525"/>
                </a:solidFill>
                <a:latin typeface="+mn-lt"/>
                <a:ea typeface="+mn-ea"/>
                <a:cs typeface="+mn-cs"/>
                <a:sym typeface="Helvetica"/>
              </a:defRPr>
            </a:pPr>
            <a:endParaRPr dirty="0">
              <a:latin typeface="Calibri" panose="020F0502020204030204" pitchFamily="34" charset="0"/>
              <a:cs typeface="Calibri" panose="020F0502020204030204" pitchFamily="34" charset="0"/>
            </a:endParaRPr>
          </a:p>
          <a:p>
            <a:pPr defTabSz="356615">
              <a:defRPr sz="3400" b="1">
                <a:solidFill>
                  <a:srgbClr val="252525"/>
                </a:solidFill>
                <a:latin typeface="+mn-lt"/>
                <a:ea typeface="+mn-ea"/>
                <a:cs typeface="+mn-cs"/>
                <a:sym typeface="Helvetica"/>
              </a:defRPr>
            </a:pPr>
            <a:r>
              <a:rPr dirty="0">
                <a:latin typeface="Calibri" panose="020F0502020204030204" pitchFamily="34" charset="0"/>
                <a:cs typeface="Calibri" panose="020F0502020204030204" pitchFamily="34" charset="0"/>
              </a:rPr>
              <a:t>Transport layer protocols UPD vs TCP</a:t>
            </a:r>
          </a:p>
        </p:txBody>
      </p:sp>
      <p:sp>
        <p:nvSpPr>
          <p:cNvPr id="159" name="Shape 178"/>
          <p:cNvSpPr txBox="1">
            <a:spLocks noGrp="1"/>
          </p:cNvSpPr>
          <p:nvPr>
            <p:ph type="body" idx="1"/>
          </p:nvPr>
        </p:nvSpPr>
        <p:spPr>
          <a:xfrm>
            <a:off x="457200" y="1600200"/>
            <a:ext cx="8229600" cy="4525963"/>
          </a:xfrm>
          <a:prstGeom prst="rect">
            <a:avLst/>
          </a:prstGeom>
        </p:spPr>
        <p:txBody>
          <a:bodyPr>
            <a:normAutofit/>
          </a:bodyPr>
          <a:lstStyle/>
          <a:p>
            <a:r>
              <a:rPr sz="2200" dirty="0"/>
              <a:t>User datagram protocol(UDP)</a:t>
            </a:r>
            <a:endParaRPr lang="en-US" sz="2200" dirty="0"/>
          </a:p>
          <a:p>
            <a:pPr lvl="1"/>
            <a:r>
              <a:rPr lang="en-US" sz="2200" dirty="0"/>
              <a:t>It </a:t>
            </a:r>
            <a:r>
              <a:rPr sz="2200" dirty="0"/>
              <a:t>uses a simple </a:t>
            </a:r>
            <a:r>
              <a:rPr sz="2200" dirty="0">
                <a:solidFill>
                  <a:srgbClr val="0645AD"/>
                </a:solidFill>
              </a:rPr>
              <a:t>connectionless</a:t>
            </a:r>
            <a:r>
              <a:rPr sz="2200" dirty="0"/>
              <a:t> transmission. </a:t>
            </a:r>
            <a:endParaRPr lang="en-US" sz="2200" dirty="0"/>
          </a:p>
          <a:p>
            <a:pPr lvl="1"/>
            <a:r>
              <a:rPr sz="2200" dirty="0"/>
              <a:t>It has no </a:t>
            </a:r>
            <a:r>
              <a:rPr sz="2200" dirty="0">
                <a:solidFill>
                  <a:srgbClr val="0645AD"/>
                </a:solidFill>
              </a:rPr>
              <a:t>handshaking</a:t>
            </a:r>
            <a:r>
              <a:rPr sz="2200" dirty="0"/>
              <a:t> dialogues</a:t>
            </a:r>
            <a:r>
              <a:rPr lang="en-US" sz="2200" dirty="0"/>
              <a:t> </a:t>
            </a:r>
          </a:p>
          <a:p>
            <a:r>
              <a:rPr lang="en-US" sz="2200" dirty="0"/>
              <a:t>Transmission control protocol(TCP) </a:t>
            </a:r>
          </a:p>
          <a:p>
            <a:pPr lvl="1"/>
            <a:r>
              <a:rPr lang="en-US" sz="2200" dirty="0"/>
              <a:t>It sends the byte stream in a </a:t>
            </a:r>
            <a:r>
              <a:rPr lang="en-US" sz="2200" dirty="0">
                <a:solidFill>
                  <a:srgbClr val="0645AD"/>
                </a:solidFill>
              </a:rPr>
              <a:t>reliable</a:t>
            </a:r>
            <a:r>
              <a:rPr lang="en-US" sz="2200" dirty="0"/>
              <a:t>, ordered way </a:t>
            </a:r>
          </a:p>
          <a:p>
            <a:pPr lvl="1"/>
            <a:r>
              <a:rPr lang="en-US" sz="2200" dirty="0">
                <a:solidFill>
                  <a:schemeClr val="tx1"/>
                </a:solidFill>
              </a:rPr>
              <a:t>It has an </a:t>
            </a:r>
            <a:r>
              <a:rPr lang="en-US" sz="2200" dirty="0">
                <a:solidFill>
                  <a:srgbClr val="0645AD"/>
                </a:solidFill>
              </a:rPr>
              <a:t>error-checking </a:t>
            </a:r>
            <a:r>
              <a:rPr lang="en-US" sz="2200" dirty="0">
                <a:solidFill>
                  <a:schemeClr val="tx1"/>
                </a:solidFill>
              </a:rPr>
              <a:t>mechanism of sending packages</a:t>
            </a:r>
          </a:p>
          <a:p>
            <a:r>
              <a:rPr lang="en-US" sz="2200" dirty="0">
                <a:solidFill>
                  <a:schemeClr val="tx1"/>
                </a:solidFill>
              </a:rPr>
              <a:t>Example of usage within application:</a:t>
            </a:r>
          </a:p>
          <a:p>
            <a:pPr lvl="1"/>
            <a:r>
              <a:rPr lang="en-US" sz="2200" dirty="0">
                <a:solidFill>
                  <a:schemeClr val="tx1"/>
                </a:solidFill>
              </a:rPr>
              <a:t>UDP: video or audio streaming</a:t>
            </a:r>
          </a:p>
          <a:p>
            <a:pPr lvl="1"/>
            <a:r>
              <a:rPr lang="en-US" sz="2200" dirty="0">
                <a:solidFill>
                  <a:schemeClr val="tx1"/>
                </a:solidFill>
              </a:rPr>
              <a:t>TCP: FTP file transfer or HTTP connections</a:t>
            </a:r>
            <a:endParaRPr lang="en-US" sz="2200" dirty="0"/>
          </a:p>
          <a:p>
            <a:pPr marL="457200" lvl="1" indent="0">
              <a:buNone/>
            </a:pPr>
            <a:endParaRPr sz="2200"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1" name="Shape 180"/>
          <p:cNvSpPr txBox="1">
            <a:spLocks noGrp="1"/>
          </p:cNvSpPr>
          <p:nvPr>
            <p:ph type="title"/>
          </p:nvPr>
        </p:nvSpPr>
        <p:spPr>
          <a:xfrm>
            <a:off x="230387" y="274747"/>
            <a:ext cx="8229601" cy="1143004"/>
          </a:xfrm>
          <a:prstGeom prst="rect">
            <a:avLst/>
          </a:prstGeom>
        </p:spPr>
        <p:txBody>
          <a:bodyPr/>
          <a:lstStyle/>
          <a:p>
            <a:r>
              <a:rPr dirty="0"/>
              <a:t>TCP vs. UDP</a:t>
            </a:r>
          </a:p>
        </p:txBody>
      </p:sp>
      <p:pic>
        <p:nvPicPr>
          <p:cNvPr id="162" name="image2.png" descr="image2.png"/>
          <p:cNvPicPr>
            <a:picLocks noChangeAspect="1"/>
          </p:cNvPicPr>
          <p:nvPr/>
        </p:nvPicPr>
        <p:blipFill>
          <a:blip r:embed="rId2"/>
          <a:stretch>
            <a:fillRect/>
          </a:stretch>
        </p:blipFill>
        <p:spPr>
          <a:xfrm>
            <a:off x="1890943" y="1417751"/>
            <a:ext cx="5040150" cy="2226157"/>
          </a:xfrm>
          <a:prstGeom prst="rect">
            <a:avLst/>
          </a:prstGeom>
          <a:ln w="12700">
            <a:miter lim="400000"/>
          </a:ln>
        </p:spPr>
      </p:pic>
      <p:pic>
        <p:nvPicPr>
          <p:cNvPr id="163" name="image3.png" descr="image3.png"/>
          <p:cNvPicPr>
            <a:picLocks noChangeAspect="1"/>
          </p:cNvPicPr>
          <p:nvPr/>
        </p:nvPicPr>
        <p:blipFill>
          <a:blip r:embed="rId3"/>
          <a:stretch>
            <a:fillRect/>
          </a:stretch>
        </p:blipFill>
        <p:spPr>
          <a:xfrm>
            <a:off x="1890943" y="4092606"/>
            <a:ext cx="5040150" cy="2459074"/>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47B1-71E6-504B-B8A3-785AD521B958}"/>
              </a:ext>
            </a:extLst>
          </p:cNvPr>
          <p:cNvSpPr>
            <a:spLocks noGrp="1"/>
          </p:cNvSpPr>
          <p:nvPr>
            <p:ph type="title"/>
          </p:nvPr>
        </p:nvSpPr>
        <p:spPr/>
        <p:txBody>
          <a:bodyPr/>
          <a:lstStyle/>
          <a:p>
            <a:r>
              <a:rPr lang="en-US" dirty="0"/>
              <a:t>Question</a:t>
            </a:r>
          </a:p>
        </p:txBody>
      </p:sp>
      <p:sp>
        <p:nvSpPr>
          <p:cNvPr id="3" name="Text Placeholder 2">
            <a:extLst>
              <a:ext uri="{FF2B5EF4-FFF2-40B4-BE49-F238E27FC236}">
                <a16:creationId xmlns:a16="http://schemas.microsoft.com/office/drawing/2014/main" id="{1421B970-DA41-764F-85A5-1EA6454FD906}"/>
              </a:ext>
            </a:extLst>
          </p:cNvPr>
          <p:cNvSpPr>
            <a:spLocks noGrp="1"/>
          </p:cNvSpPr>
          <p:nvPr>
            <p:ph type="body" idx="1"/>
          </p:nvPr>
        </p:nvSpPr>
        <p:spPr/>
        <p:txBody>
          <a:bodyPr>
            <a:normAutofit/>
          </a:bodyPr>
          <a:lstStyle/>
          <a:p>
            <a:r>
              <a:rPr lang="en-US" sz="2200" dirty="0">
                <a:latin typeface="Helvetica" pitchFamily="2" charset="0"/>
              </a:rPr>
              <a:t>What are the basic ingredients of a web application?</a:t>
            </a:r>
          </a:p>
        </p:txBody>
      </p:sp>
    </p:spTree>
    <p:extLst>
      <p:ext uri="{BB962C8B-B14F-4D97-AF65-F5344CB8AC3E}">
        <p14:creationId xmlns:p14="http://schemas.microsoft.com/office/powerpoint/2010/main" val="79664058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A1FE-4BBD-5C46-9B74-42CC5FD83823}"/>
              </a:ext>
            </a:extLst>
          </p:cNvPr>
          <p:cNvSpPr>
            <a:spLocks noGrp="1"/>
          </p:cNvSpPr>
          <p:nvPr>
            <p:ph type="title"/>
          </p:nvPr>
        </p:nvSpPr>
        <p:spPr/>
        <p:txBody>
          <a:bodyPr/>
          <a:lstStyle/>
          <a:p>
            <a:r>
              <a:rPr lang="en-US" dirty="0"/>
              <a:t>Web Applications</a:t>
            </a:r>
          </a:p>
        </p:txBody>
      </p:sp>
      <p:sp>
        <p:nvSpPr>
          <p:cNvPr id="3" name="Text Placeholder 2">
            <a:extLst>
              <a:ext uri="{FF2B5EF4-FFF2-40B4-BE49-F238E27FC236}">
                <a16:creationId xmlns:a16="http://schemas.microsoft.com/office/drawing/2014/main" id="{DF5C1541-B0A9-5644-87A1-7AB1315F8433}"/>
              </a:ext>
            </a:extLst>
          </p:cNvPr>
          <p:cNvSpPr>
            <a:spLocks noGrp="1"/>
          </p:cNvSpPr>
          <p:nvPr>
            <p:ph type="body" idx="1"/>
          </p:nvPr>
        </p:nvSpPr>
        <p:spPr/>
        <p:txBody>
          <a:bodyPr>
            <a:normAutofit/>
          </a:bodyPr>
          <a:lstStyle/>
          <a:p>
            <a:pPr marL="359229"/>
            <a:r>
              <a:rPr lang="en-US" sz="2200" dirty="0">
                <a:latin typeface="Helvetica" pitchFamily="2" charset="0"/>
              </a:rPr>
              <a:t>The basic ingredients of a web application are:</a:t>
            </a:r>
          </a:p>
          <a:p>
            <a:pPr marL="821871" lvl="1" indent="-342900"/>
            <a:r>
              <a:rPr lang="en-US" sz="2200" b="1" dirty="0">
                <a:latin typeface="Helvetica" pitchFamily="2" charset="0"/>
              </a:rPr>
              <a:t>Protocols: </a:t>
            </a:r>
            <a:r>
              <a:rPr lang="en-US" sz="2200" dirty="0">
                <a:latin typeface="Helvetica" pitchFamily="2" charset="0"/>
              </a:rPr>
              <a:t>in addition to IP/TCP or IP/UDP it uses HTTP (Hypertext Transfer Protocol) </a:t>
            </a:r>
          </a:p>
          <a:p>
            <a:pPr marL="821871" lvl="1" indent="-342900"/>
            <a:r>
              <a:rPr lang="en-US" sz="2200" b="1" dirty="0">
                <a:latin typeface="Helvetica" pitchFamily="2" charset="0"/>
              </a:rPr>
              <a:t>Component files:</a:t>
            </a:r>
          </a:p>
          <a:p>
            <a:pPr marL="1196340" lvl="2" indent="-342900"/>
            <a:r>
              <a:rPr lang="en-US" sz="2200" u="sng" dirty="0">
                <a:latin typeface="Helvetica" pitchFamily="2" charset="0"/>
              </a:rPr>
              <a:t>Code files: </a:t>
            </a:r>
            <a:r>
              <a:rPr lang="en-US" sz="2200" dirty="0">
                <a:latin typeface="Helvetica" pitchFamily="2" charset="0"/>
              </a:rPr>
              <a:t>websites are built primarily from HTML, CSS, and JavaScript. Other programming languages (C#, Java, etc.) could be used to generate the website.</a:t>
            </a:r>
          </a:p>
          <a:p>
            <a:pPr marL="1196340" lvl="2" indent="-342900"/>
            <a:r>
              <a:rPr lang="en-US" sz="2200" u="sng" dirty="0">
                <a:latin typeface="Helvetica" pitchFamily="2" charset="0"/>
              </a:rPr>
              <a:t>Assets/Resources: </a:t>
            </a:r>
            <a:r>
              <a:rPr lang="en-US" sz="2200" dirty="0">
                <a:latin typeface="Helvetica" pitchFamily="2" charset="0"/>
              </a:rPr>
              <a:t>this is a collective name for all the other stuff that makes up a website</a:t>
            </a:r>
          </a:p>
          <a:p>
            <a:pPr marL="821871" lvl="1" indent="-342900"/>
            <a:r>
              <a:rPr lang="en-US" sz="2200" b="1" dirty="0">
                <a:latin typeface="Helvetica" pitchFamily="2" charset="0"/>
              </a:rPr>
              <a:t>Servers: </a:t>
            </a:r>
            <a:r>
              <a:rPr lang="en-US" sz="2200" dirty="0">
                <a:latin typeface="Helvetica" pitchFamily="2" charset="0"/>
              </a:rPr>
              <a:t>web server and databases if necessary   </a:t>
            </a:r>
          </a:p>
        </p:txBody>
      </p:sp>
    </p:spTree>
    <p:extLst>
      <p:ext uri="{BB962C8B-B14F-4D97-AF65-F5344CB8AC3E}">
        <p14:creationId xmlns:p14="http://schemas.microsoft.com/office/powerpoint/2010/main" val="386434378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Shape 127"/>
          <p:cNvSpPr txBox="1">
            <a:spLocks noGrp="1"/>
          </p:cNvSpPr>
          <p:nvPr>
            <p:ph type="title"/>
          </p:nvPr>
        </p:nvSpPr>
        <p:spPr>
          <a:xfrm>
            <a:off x="457200" y="274637"/>
            <a:ext cx="8229600" cy="1143004"/>
          </a:xfrm>
          <a:prstGeom prst="rect">
            <a:avLst/>
          </a:prstGeom>
        </p:spPr>
        <p:txBody>
          <a:bodyPr/>
          <a:lstStyle/>
          <a:p>
            <a:pPr lvl="1"/>
            <a:r>
              <a:rPr dirty="0"/>
              <a:t>Motivation</a:t>
            </a:r>
          </a:p>
        </p:txBody>
      </p:sp>
      <p:sp>
        <p:nvSpPr>
          <p:cNvPr id="124" name="Shape 128"/>
          <p:cNvSpPr txBox="1">
            <a:spLocks noGrp="1"/>
          </p:cNvSpPr>
          <p:nvPr>
            <p:ph type="body" idx="1"/>
          </p:nvPr>
        </p:nvSpPr>
        <p:spPr>
          <a:xfrm>
            <a:off x="457200" y="1600200"/>
            <a:ext cx="8229600" cy="4525963"/>
          </a:xfrm>
          <a:prstGeom prst="rect">
            <a:avLst/>
          </a:prstGeom>
        </p:spPr>
        <p:txBody>
          <a:bodyPr>
            <a:normAutofit/>
          </a:bodyPr>
          <a:lstStyle/>
          <a:p>
            <a:pPr marL="274320" indent="-274320" defTabSz="365758">
              <a:spcBef>
                <a:spcPts val="500"/>
              </a:spcBef>
              <a:defRPr sz="2500"/>
            </a:pPr>
            <a:r>
              <a:rPr lang="en-US" sz="2200" dirty="0">
                <a:latin typeface="Helvetica" pitchFamily="2" charset="0"/>
              </a:rPr>
              <a:t>Implementing reliable software can be a difficult process, why? </a:t>
            </a:r>
          </a:p>
          <a:p>
            <a:pPr marL="274320" indent="-274320" defTabSz="365758">
              <a:spcBef>
                <a:spcPts val="500"/>
              </a:spcBef>
              <a:defRPr sz="2500"/>
            </a:pPr>
            <a:endParaRPr sz="2200" dirty="0">
              <a:latin typeface="Helvetica" pitchFamily="2" charset="0"/>
            </a:endParaRPr>
          </a:p>
        </p:txBody>
      </p:sp>
      <p:pic>
        <p:nvPicPr>
          <p:cNvPr id="2" name="Picture 1">
            <a:extLst>
              <a:ext uri="{FF2B5EF4-FFF2-40B4-BE49-F238E27FC236}">
                <a16:creationId xmlns:a16="http://schemas.microsoft.com/office/drawing/2014/main" id="{DEAEE481-E52D-AF4C-AC8B-CC2EC640E986}"/>
              </a:ext>
            </a:extLst>
          </p:cNvPr>
          <p:cNvPicPr>
            <a:picLocks noChangeAspect="1"/>
          </p:cNvPicPr>
          <p:nvPr/>
        </p:nvPicPr>
        <p:blipFill>
          <a:blip r:embed="rId3"/>
          <a:stretch>
            <a:fillRect/>
          </a:stretch>
        </p:blipFill>
        <p:spPr>
          <a:xfrm>
            <a:off x="2958927" y="3720276"/>
            <a:ext cx="913323" cy="913323"/>
          </a:xfrm>
          <a:prstGeom prst="rect">
            <a:avLst/>
          </a:prstGeom>
        </p:spPr>
      </p:pic>
      <p:pic>
        <p:nvPicPr>
          <p:cNvPr id="6" name="Picture 5">
            <a:extLst>
              <a:ext uri="{FF2B5EF4-FFF2-40B4-BE49-F238E27FC236}">
                <a16:creationId xmlns:a16="http://schemas.microsoft.com/office/drawing/2014/main" id="{C55F9126-4FC1-2C41-861F-777DA1A06BBC}"/>
              </a:ext>
            </a:extLst>
          </p:cNvPr>
          <p:cNvPicPr>
            <a:picLocks noChangeAspect="1"/>
          </p:cNvPicPr>
          <p:nvPr/>
        </p:nvPicPr>
        <p:blipFill>
          <a:blip r:embed="rId4"/>
          <a:stretch>
            <a:fillRect/>
          </a:stretch>
        </p:blipFill>
        <p:spPr>
          <a:xfrm>
            <a:off x="3727700" y="3816864"/>
            <a:ext cx="642883" cy="642883"/>
          </a:xfrm>
          <a:prstGeom prst="rect">
            <a:avLst/>
          </a:prstGeom>
        </p:spPr>
      </p:pic>
      <p:pic>
        <p:nvPicPr>
          <p:cNvPr id="10" name="Picture 9">
            <a:extLst>
              <a:ext uri="{FF2B5EF4-FFF2-40B4-BE49-F238E27FC236}">
                <a16:creationId xmlns:a16="http://schemas.microsoft.com/office/drawing/2014/main" id="{E51A8077-E9DE-5941-811F-EA93110F3ECF}"/>
              </a:ext>
            </a:extLst>
          </p:cNvPr>
          <p:cNvPicPr>
            <a:picLocks noChangeAspect="1"/>
          </p:cNvPicPr>
          <p:nvPr/>
        </p:nvPicPr>
        <p:blipFill>
          <a:blip r:embed="rId4"/>
          <a:stretch>
            <a:fillRect/>
          </a:stretch>
        </p:blipFill>
        <p:spPr>
          <a:xfrm>
            <a:off x="5082700" y="3117980"/>
            <a:ext cx="642883" cy="642883"/>
          </a:xfrm>
          <a:prstGeom prst="rect">
            <a:avLst/>
          </a:prstGeom>
        </p:spPr>
      </p:pic>
      <p:pic>
        <p:nvPicPr>
          <p:cNvPr id="11" name="Picture 10">
            <a:extLst>
              <a:ext uri="{FF2B5EF4-FFF2-40B4-BE49-F238E27FC236}">
                <a16:creationId xmlns:a16="http://schemas.microsoft.com/office/drawing/2014/main" id="{3DF837B8-5CF3-754F-8A20-62509EC14E3A}"/>
              </a:ext>
            </a:extLst>
          </p:cNvPr>
          <p:cNvPicPr>
            <a:picLocks noChangeAspect="1"/>
          </p:cNvPicPr>
          <p:nvPr/>
        </p:nvPicPr>
        <p:blipFill>
          <a:blip r:embed="rId3"/>
          <a:stretch>
            <a:fillRect/>
          </a:stretch>
        </p:blipFill>
        <p:spPr>
          <a:xfrm>
            <a:off x="5618922" y="2637270"/>
            <a:ext cx="920349" cy="920349"/>
          </a:xfrm>
          <a:prstGeom prst="rect">
            <a:avLst/>
          </a:prstGeom>
        </p:spPr>
      </p:pic>
      <p:pic>
        <p:nvPicPr>
          <p:cNvPr id="8" name="Picture 7">
            <a:extLst>
              <a:ext uri="{FF2B5EF4-FFF2-40B4-BE49-F238E27FC236}">
                <a16:creationId xmlns:a16="http://schemas.microsoft.com/office/drawing/2014/main" id="{FD1A1241-4850-5A43-ADEC-80E9D86D827D}"/>
              </a:ext>
            </a:extLst>
          </p:cNvPr>
          <p:cNvPicPr>
            <a:picLocks noChangeAspect="1"/>
          </p:cNvPicPr>
          <p:nvPr/>
        </p:nvPicPr>
        <p:blipFill>
          <a:blip r:embed="rId5"/>
          <a:stretch>
            <a:fillRect/>
          </a:stretch>
        </p:blipFill>
        <p:spPr>
          <a:xfrm>
            <a:off x="4351389" y="3800300"/>
            <a:ext cx="1139453" cy="854590"/>
          </a:xfrm>
          <a:prstGeom prst="rect">
            <a:avLst/>
          </a:prstGeom>
        </p:spPr>
      </p:pic>
      <p:pic>
        <p:nvPicPr>
          <p:cNvPr id="13" name="Picture 12">
            <a:extLst>
              <a:ext uri="{FF2B5EF4-FFF2-40B4-BE49-F238E27FC236}">
                <a16:creationId xmlns:a16="http://schemas.microsoft.com/office/drawing/2014/main" id="{AD47C45B-035E-BB43-A889-19651C6E11F4}"/>
              </a:ext>
            </a:extLst>
          </p:cNvPr>
          <p:cNvPicPr>
            <a:picLocks noChangeAspect="1"/>
          </p:cNvPicPr>
          <p:nvPr/>
        </p:nvPicPr>
        <p:blipFill>
          <a:blip r:embed="rId4"/>
          <a:stretch>
            <a:fillRect/>
          </a:stretch>
        </p:blipFill>
        <p:spPr>
          <a:xfrm>
            <a:off x="5261349" y="4478832"/>
            <a:ext cx="642883" cy="642883"/>
          </a:xfrm>
          <a:prstGeom prst="rect">
            <a:avLst/>
          </a:prstGeom>
        </p:spPr>
      </p:pic>
      <p:pic>
        <p:nvPicPr>
          <p:cNvPr id="9" name="Picture 8">
            <a:extLst>
              <a:ext uri="{FF2B5EF4-FFF2-40B4-BE49-F238E27FC236}">
                <a16:creationId xmlns:a16="http://schemas.microsoft.com/office/drawing/2014/main" id="{FFC7890D-8CC8-7B4F-910D-90E03B9B2220}"/>
              </a:ext>
            </a:extLst>
          </p:cNvPr>
          <p:cNvPicPr>
            <a:picLocks noChangeAspect="1"/>
          </p:cNvPicPr>
          <p:nvPr/>
        </p:nvPicPr>
        <p:blipFill>
          <a:blip r:embed="rId6"/>
          <a:stretch>
            <a:fillRect/>
          </a:stretch>
        </p:blipFill>
        <p:spPr>
          <a:xfrm>
            <a:off x="5618922" y="4982249"/>
            <a:ext cx="1607912" cy="1607912"/>
          </a:xfrm>
          <a:prstGeom prst="rect">
            <a:avLst/>
          </a:prstGeom>
        </p:spPr>
      </p:pic>
      <p:pic>
        <p:nvPicPr>
          <p:cNvPr id="12" name="Picture 11">
            <a:extLst>
              <a:ext uri="{FF2B5EF4-FFF2-40B4-BE49-F238E27FC236}">
                <a16:creationId xmlns:a16="http://schemas.microsoft.com/office/drawing/2014/main" id="{D8DBDDB3-CC1E-5548-9016-EC94E775C6E9}"/>
              </a:ext>
            </a:extLst>
          </p:cNvPr>
          <p:cNvPicPr>
            <a:picLocks noChangeAspect="1"/>
          </p:cNvPicPr>
          <p:nvPr/>
        </p:nvPicPr>
        <p:blipFill>
          <a:blip r:embed="rId7"/>
          <a:stretch>
            <a:fillRect/>
          </a:stretch>
        </p:blipFill>
        <p:spPr>
          <a:xfrm>
            <a:off x="1474715" y="3533474"/>
            <a:ext cx="1334237" cy="1334237"/>
          </a:xfrm>
          <a:prstGeom prst="rect">
            <a:avLst/>
          </a:prstGeom>
        </p:spPr>
      </p:pic>
      <p:pic>
        <p:nvPicPr>
          <p:cNvPr id="14" name="Picture 13">
            <a:extLst>
              <a:ext uri="{FF2B5EF4-FFF2-40B4-BE49-F238E27FC236}">
                <a16:creationId xmlns:a16="http://schemas.microsoft.com/office/drawing/2014/main" id="{7C75EFFE-EE51-7A41-A903-5259B97AF0E6}"/>
              </a:ext>
            </a:extLst>
          </p:cNvPr>
          <p:cNvPicPr>
            <a:picLocks noChangeAspect="1"/>
          </p:cNvPicPr>
          <p:nvPr/>
        </p:nvPicPr>
        <p:blipFill>
          <a:blip r:embed="rId8"/>
          <a:stretch>
            <a:fillRect/>
          </a:stretch>
        </p:blipFill>
        <p:spPr>
          <a:xfrm>
            <a:off x="6563704" y="2478157"/>
            <a:ext cx="1401724" cy="1401724"/>
          </a:xfrm>
          <a:prstGeom prst="rect">
            <a:avLst/>
          </a:prstGeom>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238AE-0947-544F-BE63-42C5ED2C265F}"/>
              </a:ext>
            </a:extLst>
          </p:cNvPr>
          <p:cNvSpPr>
            <a:spLocks noGrp="1"/>
          </p:cNvSpPr>
          <p:nvPr>
            <p:ph type="title"/>
          </p:nvPr>
        </p:nvSpPr>
        <p:spPr/>
        <p:txBody>
          <a:bodyPr>
            <a:normAutofit fontScale="90000"/>
          </a:bodyPr>
          <a:lstStyle/>
          <a:p>
            <a:r>
              <a:rPr lang="en-US" sz="4900" dirty="0"/>
              <a:t>Example</a:t>
            </a:r>
            <a:r>
              <a:rPr lang="en-US" dirty="0"/>
              <a:t> of Client-Server Implementation</a:t>
            </a:r>
          </a:p>
        </p:txBody>
      </p:sp>
      <p:sp>
        <p:nvSpPr>
          <p:cNvPr id="4" name="Text Placeholder 2">
            <a:extLst>
              <a:ext uri="{FF2B5EF4-FFF2-40B4-BE49-F238E27FC236}">
                <a16:creationId xmlns:a16="http://schemas.microsoft.com/office/drawing/2014/main" id="{70A6D8CE-A163-0F4A-891E-D396A96EDE93}"/>
              </a:ext>
            </a:extLst>
          </p:cNvPr>
          <p:cNvSpPr txBox="1">
            <a:spLocks/>
          </p:cNvSpPr>
          <p:nvPr/>
        </p:nvSpPr>
        <p:spPr>
          <a:xfrm>
            <a:off x="719091" y="1600200"/>
            <a:ext cx="7174637" cy="4525963"/>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ormAutofit/>
          </a:bodyPr>
          <a:lstStyle>
            <a:lvl1pPr marL="342900" marR="0" indent="-3429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1pPr>
            <a:lvl2pPr marL="783771" marR="0" indent="-326571"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2pPr>
            <a:lvl3pPr marL="1219200" marR="0" indent="-30480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3pPr>
            <a:lvl4pPr marL="17373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4pPr>
            <a:lvl5pPr marL="21945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Arial"/>
                <a:ea typeface="Arial"/>
                <a:cs typeface="Arial"/>
                <a:sym typeface="Arial"/>
              </a:defRPr>
            </a:lvl9pPr>
          </a:lstStyle>
          <a:p>
            <a:pPr hangingPunct="1"/>
            <a:r>
              <a:rPr lang="en-US" sz="2200" dirty="0">
                <a:latin typeface="Helvetica" pitchFamily="2" charset="0"/>
              </a:rPr>
              <a:t>Suppose we use Postman application to connect the following URL: </a:t>
            </a:r>
            <a:r>
              <a:rPr lang="en-US" sz="2200" dirty="0">
                <a:latin typeface="Helvetica" pitchFamily="2" charset="0"/>
                <a:hlinkClick r:id="rId2"/>
              </a:rPr>
              <a:t>https://jsonplaceholder.typicode.com/posts</a:t>
            </a:r>
            <a:endParaRPr lang="en-US" sz="2200" dirty="0">
              <a:latin typeface="Helvetica" pitchFamily="2" charset="0"/>
            </a:endParaRPr>
          </a:p>
          <a:p>
            <a:pPr hangingPunct="1"/>
            <a:r>
              <a:rPr lang="en-US" sz="2200" dirty="0">
                <a:latin typeface="Helvetica" pitchFamily="2" charset="0"/>
              </a:rPr>
              <a:t>What are the two ends of this communications?</a:t>
            </a:r>
          </a:p>
          <a:p>
            <a:pPr hangingPunct="1"/>
            <a:r>
              <a:rPr lang="en-US" sz="2200" dirty="0">
                <a:latin typeface="Helvetica" pitchFamily="2" charset="0"/>
              </a:rPr>
              <a:t>Can you describe the functionalities provided at each end? </a:t>
            </a:r>
          </a:p>
        </p:txBody>
      </p:sp>
    </p:spTree>
    <p:extLst>
      <p:ext uri="{BB962C8B-B14F-4D97-AF65-F5344CB8AC3E}">
        <p14:creationId xmlns:p14="http://schemas.microsoft.com/office/powerpoint/2010/main" val="213495156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847B1-71E6-504B-B8A3-785AD521B958}"/>
              </a:ext>
            </a:extLst>
          </p:cNvPr>
          <p:cNvSpPr>
            <a:spLocks noGrp="1"/>
          </p:cNvSpPr>
          <p:nvPr>
            <p:ph type="title"/>
          </p:nvPr>
        </p:nvSpPr>
        <p:spPr/>
        <p:txBody>
          <a:bodyPr/>
          <a:lstStyle/>
          <a:p>
            <a:r>
              <a:rPr lang="en-US" dirty="0"/>
              <a:t>Question</a:t>
            </a:r>
          </a:p>
        </p:txBody>
      </p:sp>
      <p:sp>
        <p:nvSpPr>
          <p:cNvPr id="3" name="Text Placeholder 2">
            <a:extLst>
              <a:ext uri="{FF2B5EF4-FFF2-40B4-BE49-F238E27FC236}">
                <a16:creationId xmlns:a16="http://schemas.microsoft.com/office/drawing/2014/main" id="{1421B970-DA41-764F-85A5-1EA6454FD906}"/>
              </a:ext>
            </a:extLst>
          </p:cNvPr>
          <p:cNvSpPr>
            <a:spLocks noGrp="1"/>
          </p:cNvSpPr>
          <p:nvPr>
            <p:ph type="body" idx="1"/>
          </p:nvPr>
        </p:nvSpPr>
        <p:spPr/>
        <p:txBody>
          <a:bodyPr>
            <a:normAutofit/>
          </a:bodyPr>
          <a:lstStyle/>
          <a:p>
            <a:r>
              <a:rPr lang="en-US" sz="2200" dirty="0">
                <a:latin typeface="Helvetica" pitchFamily="2" charset="0"/>
              </a:rPr>
              <a:t>What is the difference between dynamic and static web applications?</a:t>
            </a:r>
          </a:p>
          <a:p>
            <a:r>
              <a:rPr lang="en-US" sz="2200" dirty="0">
                <a:latin typeface="Helvetica" pitchFamily="2" charset="0"/>
              </a:rPr>
              <a:t>How would you separate the functionality of your application for simultaneous development and code reuse?</a:t>
            </a:r>
          </a:p>
          <a:p>
            <a:pPr marL="0" indent="0">
              <a:buNone/>
            </a:pPr>
            <a:r>
              <a:rPr lang="en-US" sz="2200" dirty="0">
                <a:latin typeface="Helvetica" pitchFamily="2" charset="0"/>
              </a:rPr>
              <a:t>  </a:t>
            </a:r>
          </a:p>
        </p:txBody>
      </p:sp>
    </p:spTree>
    <p:extLst>
      <p:ext uri="{BB962C8B-B14F-4D97-AF65-F5344CB8AC3E}">
        <p14:creationId xmlns:p14="http://schemas.microsoft.com/office/powerpoint/2010/main" val="104522128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Model-View-Controller (MVC)"/>
          <p:cNvSpPr txBox="1">
            <a:spLocks noGrp="1"/>
          </p:cNvSpPr>
          <p:nvPr>
            <p:ph type="title"/>
          </p:nvPr>
        </p:nvSpPr>
        <p:spPr>
          <a:xfrm>
            <a:off x="457200" y="274638"/>
            <a:ext cx="8229600" cy="1143002"/>
          </a:xfrm>
          <a:prstGeom prst="rect">
            <a:avLst/>
          </a:prstGeom>
        </p:spPr>
        <p:txBody>
          <a:bodyPr/>
          <a:lstStyle/>
          <a:p>
            <a:r>
              <a:rPr dirty="0"/>
              <a:t>Model-View-Controller (MVC)</a:t>
            </a:r>
          </a:p>
        </p:txBody>
      </p:sp>
      <p:sp>
        <p:nvSpPr>
          <p:cNvPr id="171" name="It is a behavioural design pattern.…"/>
          <p:cNvSpPr txBox="1">
            <a:spLocks noGrp="1"/>
          </p:cNvSpPr>
          <p:nvPr>
            <p:ph type="body" sz="half" idx="1"/>
          </p:nvPr>
        </p:nvSpPr>
        <p:spPr>
          <a:xfrm>
            <a:off x="457199" y="1600198"/>
            <a:ext cx="7840639" cy="4865916"/>
          </a:xfrm>
          <a:prstGeom prst="rect">
            <a:avLst/>
          </a:prstGeom>
        </p:spPr>
        <p:txBody>
          <a:bodyPr>
            <a:noAutofit/>
          </a:bodyPr>
          <a:lstStyle/>
          <a:p>
            <a:pPr defTabSz="349483">
              <a:lnSpc>
                <a:spcPts val="2800"/>
              </a:lnSpc>
              <a:spcBef>
                <a:spcPts val="0"/>
              </a:spcBef>
              <a:defRPr sz="1512"/>
            </a:pPr>
            <a:r>
              <a:rPr lang="en-US" sz="2200" dirty="0">
                <a:latin typeface="Helvetica" pitchFamily="2" charset="0"/>
              </a:rPr>
              <a:t>Many modern web applications use the MVC architectural pattern to allow:</a:t>
            </a:r>
          </a:p>
          <a:p>
            <a:pPr lvl="1" defTabSz="349483">
              <a:lnSpc>
                <a:spcPts val="2800"/>
              </a:lnSpc>
              <a:spcBef>
                <a:spcPts val="0"/>
              </a:spcBef>
              <a:defRPr sz="1512"/>
            </a:pPr>
            <a:r>
              <a:rPr lang="en-US" sz="2200" dirty="0">
                <a:latin typeface="Helvetica" pitchFamily="2" charset="0"/>
              </a:rPr>
              <a:t> simultaneous development,</a:t>
            </a:r>
          </a:p>
          <a:p>
            <a:pPr lvl="1" defTabSz="349483">
              <a:lnSpc>
                <a:spcPts val="2800"/>
              </a:lnSpc>
              <a:spcBef>
                <a:spcPts val="0"/>
              </a:spcBef>
              <a:defRPr sz="1512"/>
            </a:pPr>
            <a:r>
              <a:rPr lang="en-US" sz="2200" dirty="0">
                <a:latin typeface="Helvetica" pitchFamily="2" charset="0"/>
              </a:rPr>
              <a:t> and code reuse</a:t>
            </a:r>
          </a:p>
          <a:p>
            <a:pPr defTabSz="349483">
              <a:lnSpc>
                <a:spcPts val="2800"/>
              </a:lnSpc>
              <a:spcBef>
                <a:spcPts val="0"/>
              </a:spcBef>
              <a:defRPr sz="1512"/>
            </a:pPr>
            <a:r>
              <a:rPr lang="en-US" sz="2200" b="0" dirty="0">
                <a:latin typeface="Helvetica" pitchFamily="2" charset="0"/>
              </a:rPr>
              <a:t>The main idea is </a:t>
            </a:r>
            <a:r>
              <a:rPr lang="en-US" sz="2200" dirty="0">
                <a:latin typeface="Helvetica" pitchFamily="2" charset="0"/>
              </a:rPr>
              <a:t>to p</a:t>
            </a:r>
            <a:r>
              <a:rPr sz="2200" b="0" dirty="0">
                <a:latin typeface="Helvetica" pitchFamily="2" charset="0"/>
              </a:rPr>
              <a:t>artition an applications into three parts</a:t>
            </a:r>
            <a:r>
              <a:rPr lang="en-US" sz="2200" dirty="0">
                <a:latin typeface="Helvetica" pitchFamily="2" charset="0"/>
              </a:rPr>
              <a:t>:</a:t>
            </a: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Model</a:t>
            </a:r>
            <a:endParaRPr lang="en-US" sz="2200" dirty="0">
              <a:latin typeface="Helvetica" pitchFamily="2" charset="0"/>
            </a:endParaRP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View</a:t>
            </a:r>
            <a:endParaRPr lang="en-US" sz="2200" dirty="0">
              <a:latin typeface="Helvetica" pitchFamily="2" charset="0"/>
            </a:endParaRPr>
          </a:p>
          <a:p>
            <a:pPr lvl="1" defTabSz="349483">
              <a:lnSpc>
                <a:spcPts val="2800"/>
              </a:lnSpc>
              <a:spcBef>
                <a:spcPts val="0"/>
              </a:spcBef>
              <a:defRPr sz="1512"/>
            </a:pPr>
            <a:r>
              <a:rPr lang="en-US" sz="2200" dirty="0">
                <a:latin typeface="Helvetica" pitchFamily="2" charset="0"/>
              </a:rPr>
              <a:t>the </a:t>
            </a:r>
            <a:r>
              <a:rPr sz="2200" dirty="0">
                <a:latin typeface="Helvetica" pitchFamily="2" charset="0"/>
              </a:rPr>
              <a:t>Controller </a:t>
            </a:r>
            <a:endParaRPr lang="en-US" sz="2200" dirty="0">
              <a:latin typeface="Helvetica" pitchFamily="2" charset="0"/>
            </a:endParaRPr>
          </a:p>
          <a:p>
            <a:pPr defTabSz="349483">
              <a:lnSpc>
                <a:spcPts val="2800"/>
              </a:lnSpc>
              <a:spcBef>
                <a:spcPts val="0"/>
              </a:spcBef>
              <a:defRPr sz="1512"/>
            </a:pPr>
            <a:r>
              <a:rPr lang="en-US" sz="2200" dirty="0">
                <a:latin typeface="Helvetica" pitchFamily="2" charset="0"/>
              </a:rPr>
              <a:t>What is the purpose of the Model?</a:t>
            </a:r>
          </a:p>
        </p:txBody>
      </p:sp>
      <p:pic>
        <p:nvPicPr>
          <p:cNvPr id="172" name="mvc.png" descr="mvc.png"/>
          <p:cNvPicPr>
            <a:picLocks noChangeAspect="1"/>
          </p:cNvPicPr>
          <p:nvPr/>
        </p:nvPicPr>
        <p:blipFill>
          <a:blip r:embed="rId3"/>
          <a:stretch>
            <a:fillRect/>
          </a:stretch>
        </p:blipFill>
        <p:spPr>
          <a:xfrm>
            <a:off x="5115949" y="3641035"/>
            <a:ext cx="4028051" cy="2004391"/>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F13B4-7710-554D-B285-1F1B5169DBAC}"/>
              </a:ext>
            </a:extLst>
          </p:cNvPr>
          <p:cNvSpPr>
            <a:spLocks noGrp="1"/>
          </p:cNvSpPr>
          <p:nvPr>
            <p:ph type="title"/>
          </p:nvPr>
        </p:nvSpPr>
        <p:spPr/>
        <p:txBody>
          <a:bodyPr/>
          <a:lstStyle/>
          <a:p>
            <a:r>
              <a:rPr lang="en-US" dirty="0"/>
              <a:t>The Model in MVC</a:t>
            </a:r>
          </a:p>
        </p:txBody>
      </p:sp>
      <p:sp>
        <p:nvSpPr>
          <p:cNvPr id="3" name="Text Placeholder 2">
            <a:extLst>
              <a:ext uri="{FF2B5EF4-FFF2-40B4-BE49-F238E27FC236}">
                <a16:creationId xmlns:a16="http://schemas.microsoft.com/office/drawing/2014/main" id="{47123559-6B3B-2D4D-9E31-3A3A6EA092CA}"/>
              </a:ext>
            </a:extLst>
          </p:cNvPr>
          <p:cNvSpPr>
            <a:spLocks noGrp="1"/>
          </p:cNvSpPr>
          <p:nvPr>
            <p:ph type="body" idx="1"/>
          </p:nvPr>
        </p:nvSpPr>
        <p:spPr/>
        <p:txBody>
          <a:bodyPr>
            <a:normAutofit/>
          </a:bodyPr>
          <a:lstStyle/>
          <a:p>
            <a:r>
              <a:rPr lang="en-US" sz="2200" dirty="0">
                <a:latin typeface="Helvetica" pitchFamily="2" charset="0"/>
              </a:rPr>
              <a:t>The central component of the pattern</a:t>
            </a:r>
          </a:p>
          <a:p>
            <a:r>
              <a:rPr lang="en-US" sz="2200" dirty="0">
                <a:latin typeface="Helvetica" pitchFamily="2" charset="0"/>
              </a:rPr>
              <a:t>It is the application's dynamic data structure, independent of the user interface</a:t>
            </a:r>
            <a:endParaRPr lang="en-US" sz="2200" baseline="30000" dirty="0">
              <a:latin typeface="Helvetica" pitchFamily="2" charset="0"/>
            </a:endParaRPr>
          </a:p>
          <a:p>
            <a:r>
              <a:rPr lang="en-US" sz="2200" dirty="0">
                <a:latin typeface="Helvetica" pitchFamily="2" charset="0"/>
              </a:rPr>
              <a:t>It directly manages the data and the logic to interact with a database provider</a:t>
            </a:r>
          </a:p>
        </p:txBody>
      </p:sp>
    </p:spTree>
    <p:extLst>
      <p:ext uri="{BB962C8B-B14F-4D97-AF65-F5344CB8AC3E}">
        <p14:creationId xmlns:p14="http://schemas.microsoft.com/office/powerpoint/2010/main" val="1376453073"/>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6A015-C3B0-A243-A993-E9424FDC2512}"/>
              </a:ext>
            </a:extLst>
          </p:cNvPr>
          <p:cNvSpPr>
            <a:spLocks noGrp="1"/>
          </p:cNvSpPr>
          <p:nvPr>
            <p:ph type="title"/>
          </p:nvPr>
        </p:nvSpPr>
        <p:spPr/>
        <p:txBody>
          <a:bodyPr/>
          <a:lstStyle/>
          <a:p>
            <a:r>
              <a:rPr lang="en-US" dirty="0"/>
              <a:t>The Model in MVC..</a:t>
            </a:r>
          </a:p>
        </p:txBody>
      </p:sp>
      <p:sp>
        <p:nvSpPr>
          <p:cNvPr id="3" name="Text Placeholder 2">
            <a:extLst>
              <a:ext uri="{FF2B5EF4-FFF2-40B4-BE49-F238E27FC236}">
                <a16:creationId xmlns:a16="http://schemas.microsoft.com/office/drawing/2014/main" id="{0E6F53A0-522F-B346-986E-6D969C3B4A4B}"/>
              </a:ext>
            </a:extLst>
          </p:cNvPr>
          <p:cNvSpPr>
            <a:spLocks noGrp="1"/>
          </p:cNvSpPr>
          <p:nvPr>
            <p:ph type="body" idx="1"/>
          </p:nvPr>
        </p:nvSpPr>
        <p:spPr/>
        <p:txBody>
          <a:bodyPr/>
          <a:lstStyle/>
          <a:p>
            <a:r>
              <a:rPr lang="en-US" sz="2200" dirty="0">
                <a:latin typeface="Helvetica" pitchFamily="2" charset="0"/>
              </a:rPr>
              <a:t>Two general ways to implement the Model:</a:t>
            </a:r>
          </a:p>
          <a:p>
            <a:pPr lvl="1"/>
            <a:r>
              <a:rPr lang="en-US" sz="2200" dirty="0">
                <a:latin typeface="Helvetica" pitchFamily="2" charset="0"/>
              </a:rPr>
              <a:t>Tightly coupling the data-access code to a database provider like MySQL using SQL</a:t>
            </a:r>
          </a:p>
          <a:p>
            <a:pPr lvl="1"/>
            <a:r>
              <a:rPr lang="en-US" sz="2200" dirty="0">
                <a:latin typeface="Helvetica" pitchFamily="2" charset="0"/>
              </a:rPr>
              <a:t>Adding another abstraction layer that is database provider independent using object-relational mapper (ORM)</a:t>
            </a:r>
          </a:p>
          <a:p>
            <a:r>
              <a:rPr lang="en-US" sz="2200" dirty="0">
                <a:latin typeface="Helvetica" pitchFamily="2" charset="0"/>
              </a:rPr>
              <a:t>In this course we will use the later by mean of using Entity Framework Core and </a:t>
            </a:r>
            <a:r>
              <a:rPr lang="en-US" sz="2200" dirty="0" err="1">
                <a:latin typeface="Helvetica" pitchFamily="2" charset="0"/>
              </a:rPr>
              <a:t>Linq</a:t>
            </a:r>
            <a:r>
              <a:rPr lang="en-US" sz="2200" dirty="0">
                <a:latin typeface="Helvetica" pitchFamily="2" charset="0"/>
              </a:rPr>
              <a:t>!</a:t>
            </a:r>
          </a:p>
          <a:p>
            <a:pPr marL="0" indent="0">
              <a:buNone/>
            </a:pPr>
            <a:endParaRPr lang="en-US" dirty="0"/>
          </a:p>
        </p:txBody>
      </p:sp>
    </p:spTree>
    <p:extLst>
      <p:ext uri="{BB962C8B-B14F-4D97-AF65-F5344CB8AC3E}">
        <p14:creationId xmlns:p14="http://schemas.microsoft.com/office/powerpoint/2010/main" val="226356595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6BDF7-8CC4-EC40-870C-0C43D1CD71AD}"/>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F4059475-1EB5-5547-BC7B-F6279680EA26}"/>
              </a:ext>
            </a:extLst>
          </p:cNvPr>
          <p:cNvSpPr>
            <a:spLocks noGrp="1"/>
          </p:cNvSpPr>
          <p:nvPr>
            <p:ph type="body" idx="1"/>
          </p:nvPr>
        </p:nvSpPr>
        <p:spPr/>
        <p:txBody>
          <a:bodyPr>
            <a:normAutofit/>
          </a:bodyPr>
          <a:lstStyle/>
          <a:p>
            <a:r>
              <a:rPr lang="en-US" sz="2200" dirty="0">
                <a:latin typeface="Helvetica" pitchFamily="2" charset="0"/>
              </a:rPr>
              <a:t>Modern approaches are based on a mapping between the data structures of the host programming language and those of the model</a:t>
            </a:r>
          </a:p>
          <a:p>
            <a:r>
              <a:rPr lang="en-US" sz="2200" dirty="0">
                <a:latin typeface="Helvetica" pitchFamily="2" charset="0"/>
              </a:rPr>
              <a:t>"O" because mainstream languages (C++, Java, C#) are still object-oriented</a:t>
            </a:r>
          </a:p>
          <a:p>
            <a:pPr marL="0" indent="0">
              <a:buNone/>
            </a:pPr>
            <a:endParaRPr lang="en-US" sz="2200" dirty="0">
              <a:latin typeface="Helvetica" pitchFamily="2" charset="0"/>
            </a:endParaRPr>
          </a:p>
        </p:txBody>
      </p:sp>
    </p:spTree>
    <p:extLst>
      <p:ext uri="{BB962C8B-B14F-4D97-AF65-F5344CB8AC3E}">
        <p14:creationId xmlns:p14="http://schemas.microsoft.com/office/powerpoint/2010/main" val="2896708499"/>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9F1A8-7F46-1B46-A946-2C7A341D1FA9}"/>
              </a:ext>
            </a:extLst>
          </p:cNvPr>
          <p:cNvSpPr>
            <a:spLocks noGrp="1"/>
          </p:cNvSpPr>
          <p:nvPr>
            <p:ph type="title"/>
          </p:nvPr>
        </p:nvSpPr>
        <p:spPr/>
        <p:txBody>
          <a:bodyPr>
            <a:normAutofit fontScale="90000"/>
          </a:bodyPr>
          <a:lstStyle/>
          <a:p>
            <a:r>
              <a:rPr lang="en-US" dirty="0"/>
              <a:t>Introduction to Object-Relational Mapper..</a:t>
            </a:r>
          </a:p>
        </p:txBody>
      </p:sp>
      <p:sp>
        <p:nvSpPr>
          <p:cNvPr id="3" name="Text Placeholder 2">
            <a:extLst>
              <a:ext uri="{FF2B5EF4-FFF2-40B4-BE49-F238E27FC236}">
                <a16:creationId xmlns:a16="http://schemas.microsoft.com/office/drawing/2014/main" id="{DC392072-5880-1F48-92F1-4DAC6A3FB57F}"/>
              </a:ext>
            </a:extLst>
          </p:cNvPr>
          <p:cNvSpPr>
            <a:spLocks noGrp="1"/>
          </p:cNvSpPr>
          <p:nvPr>
            <p:ph type="body" idx="1"/>
          </p:nvPr>
        </p:nvSpPr>
        <p:spPr/>
        <p:txBody>
          <a:bodyPr>
            <a:normAutofit/>
          </a:bodyPr>
          <a:lstStyle/>
          <a:p>
            <a:r>
              <a:rPr lang="en-US" sz="2200" dirty="0">
                <a:latin typeface="Helvetica" pitchFamily="2" charset="0"/>
              </a:rPr>
              <a:t>ORM automatically translates tables into classes, columns into attributes, and classes and attributes back into tables and columns;</a:t>
            </a:r>
          </a:p>
          <a:p>
            <a:r>
              <a:rPr lang="en-US" sz="2200" dirty="0">
                <a:latin typeface="Helvetica" pitchFamily="2" charset="0"/>
              </a:rPr>
              <a:t>Models also feature relations between entities:</a:t>
            </a:r>
          </a:p>
          <a:p>
            <a:pPr lvl="1"/>
            <a:r>
              <a:rPr lang="en-US" sz="2200" dirty="0">
                <a:latin typeface="Helvetica" pitchFamily="2" charset="0"/>
              </a:rPr>
              <a:t>For instance 1-N relation, where one entity of a type is logically connected to many entities of another type</a:t>
            </a:r>
          </a:p>
          <a:p>
            <a:pPr lvl="1"/>
            <a:r>
              <a:rPr lang="en-US" sz="2200" dirty="0">
                <a:latin typeface="Helvetica" pitchFamily="2" charset="0"/>
              </a:rPr>
              <a:t>Example: Course 1 - N Lectures </a:t>
            </a:r>
          </a:p>
          <a:p>
            <a:r>
              <a:rPr lang="en-US" sz="2200" dirty="0">
                <a:latin typeface="Helvetica" pitchFamily="2" charset="0"/>
              </a:rPr>
              <a:t>EF Core uses two additional design pattern to minimize duplicate query logic when processing data</a:t>
            </a:r>
          </a:p>
          <a:p>
            <a:pPr lvl="1"/>
            <a:r>
              <a:rPr lang="en-US" sz="2200" dirty="0">
                <a:latin typeface="Helvetica" pitchFamily="2" charset="0"/>
              </a:rPr>
              <a:t>Repository pattern</a:t>
            </a:r>
          </a:p>
          <a:p>
            <a:pPr lvl="1"/>
            <a:r>
              <a:rPr lang="en-US" sz="2200" dirty="0">
                <a:latin typeface="Helvetica" pitchFamily="2" charset="0"/>
              </a:rPr>
              <a:t>Unit of work pattern</a:t>
            </a:r>
          </a:p>
        </p:txBody>
      </p:sp>
    </p:spTree>
    <p:extLst>
      <p:ext uri="{BB962C8B-B14F-4D97-AF65-F5344CB8AC3E}">
        <p14:creationId xmlns:p14="http://schemas.microsoft.com/office/powerpoint/2010/main" val="3388050033"/>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F47AA-A356-E646-AA11-BF72B8CA713C}"/>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Repository Pattern</a:t>
            </a:r>
          </a:p>
        </p:txBody>
      </p:sp>
      <p:sp>
        <p:nvSpPr>
          <p:cNvPr id="3" name="Text Placeholder 2">
            <a:extLst>
              <a:ext uri="{FF2B5EF4-FFF2-40B4-BE49-F238E27FC236}">
                <a16:creationId xmlns:a16="http://schemas.microsoft.com/office/drawing/2014/main" id="{C0C76E46-D411-834F-BCEA-F634BBCEF0A4}"/>
              </a:ext>
            </a:extLst>
          </p:cNvPr>
          <p:cNvSpPr>
            <a:spLocks noGrp="1"/>
          </p:cNvSpPr>
          <p:nvPr>
            <p:ph type="body" idx="1"/>
          </p:nvPr>
        </p:nvSpPr>
        <p:spPr/>
        <p:txBody>
          <a:bodyPr>
            <a:normAutofit/>
          </a:bodyPr>
          <a:lstStyle/>
          <a:p>
            <a:r>
              <a:rPr lang="en-US" sz="2200" dirty="0">
                <a:latin typeface="Helvetica" pitchFamily="2" charset="0"/>
              </a:rPr>
              <a:t>Repository encapsulates the set of objects persisted in a data store and the operations performed over them</a:t>
            </a:r>
          </a:p>
          <a:p>
            <a:pPr lvl="1"/>
            <a:r>
              <a:rPr lang="en-US" sz="2200" dirty="0">
                <a:latin typeface="Helvetica" pitchFamily="2" charset="0"/>
              </a:rPr>
              <a:t>It centralize common data access functionality</a:t>
            </a:r>
          </a:p>
          <a:p>
            <a:pPr lvl="1"/>
            <a:r>
              <a:rPr lang="en-US" sz="2200" dirty="0">
                <a:latin typeface="Helvetica" pitchFamily="2" charset="0"/>
              </a:rPr>
              <a:t>It encapsulate the logic required to access data source</a:t>
            </a:r>
          </a:p>
        </p:txBody>
      </p:sp>
      <p:pic>
        <p:nvPicPr>
          <p:cNvPr id="7" name="Picture 6" descr="A screenshot of a cell phone&#10;&#10;Description automatically generated">
            <a:extLst>
              <a:ext uri="{FF2B5EF4-FFF2-40B4-BE49-F238E27FC236}">
                <a16:creationId xmlns:a16="http://schemas.microsoft.com/office/drawing/2014/main" id="{381170AA-FD54-FC4D-B4A9-F5CF35860318}"/>
              </a:ext>
            </a:extLst>
          </p:cNvPr>
          <p:cNvPicPr>
            <a:picLocks noChangeAspect="1"/>
          </p:cNvPicPr>
          <p:nvPr/>
        </p:nvPicPr>
        <p:blipFill rotWithShape="1">
          <a:blip r:embed="rId2">
            <a:extLst>
              <a:ext uri="{28A0092B-C50C-407E-A947-70E740481C1C}">
                <a14:useLocalDpi xmlns:a14="http://schemas.microsoft.com/office/drawing/2010/main" val="0"/>
              </a:ext>
            </a:extLst>
          </a:blip>
          <a:srcRect r="5670" b="3889"/>
          <a:stretch/>
        </p:blipFill>
        <p:spPr>
          <a:xfrm>
            <a:off x="5721905" y="3429000"/>
            <a:ext cx="2454688" cy="2574236"/>
          </a:xfrm>
          <a:prstGeom prst="rect">
            <a:avLst/>
          </a:prstGeom>
          <a:ln>
            <a:solidFill>
              <a:schemeClr val="accent1"/>
            </a:solidFill>
          </a:ln>
        </p:spPr>
      </p:pic>
    </p:spTree>
    <p:extLst>
      <p:ext uri="{BB962C8B-B14F-4D97-AF65-F5344CB8AC3E}">
        <p14:creationId xmlns:p14="http://schemas.microsoft.com/office/powerpoint/2010/main" val="100886705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637B-7C3F-D342-81A9-A7EF6EB3CDF8}"/>
              </a:ext>
            </a:extLst>
          </p:cNvPr>
          <p:cNvSpPr>
            <a:spLocks noGrp="1"/>
          </p:cNvSpPr>
          <p:nvPr>
            <p:ph type="title"/>
          </p:nvPr>
        </p:nvSpPr>
        <p:spPr/>
        <p:txBody>
          <a:bodyPr>
            <a:normAutofit/>
          </a:bodyPr>
          <a:lstStyle/>
          <a:p>
            <a:r>
              <a:rPr lang="en-US" dirty="0"/>
              <a:t>Unit of Works Pattern</a:t>
            </a:r>
          </a:p>
        </p:txBody>
      </p:sp>
      <p:sp>
        <p:nvSpPr>
          <p:cNvPr id="3" name="Text Placeholder 2">
            <a:extLst>
              <a:ext uri="{FF2B5EF4-FFF2-40B4-BE49-F238E27FC236}">
                <a16:creationId xmlns:a16="http://schemas.microsoft.com/office/drawing/2014/main" id="{93DBBA9C-199B-D24F-B8A1-433AE445A92A}"/>
              </a:ext>
            </a:extLst>
          </p:cNvPr>
          <p:cNvSpPr>
            <a:spLocks noGrp="1"/>
          </p:cNvSpPr>
          <p:nvPr>
            <p:ph type="body" idx="1"/>
          </p:nvPr>
        </p:nvSpPr>
        <p:spPr/>
        <p:txBody>
          <a:bodyPr>
            <a:normAutofit/>
          </a:bodyPr>
          <a:lstStyle/>
          <a:p>
            <a:r>
              <a:rPr lang="en-US" sz="2200" dirty="0">
                <a:latin typeface="Helvetica" pitchFamily="2" charset="0"/>
              </a:rPr>
              <a:t>When you're pulling data in and out of a database, it's important to keep track of what you've changed</a:t>
            </a:r>
          </a:p>
          <a:p>
            <a:r>
              <a:rPr lang="en-US" sz="2200" dirty="0">
                <a:latin typeface="Helvetica" pitchFamily="2" charset="0"/>
              </a:rPr>
              <a:t>A Unit of Work keeps track of everything you do during a transaction that can affect the database</a:t>
            </a:r>
          </a:p>
          <a:p>
            <a:pPr lvl="1"/>
            <a:r>
              <a:rPr lang="en-US" sz="2200" dirty="0">
                <a:latin typeface="Helvetica" pitchFamily="2" charset="0"/>
              </a:rPr>
              <a:t>It maintains a list of new, changed and deleted objects.</a:t>
            </a:r>
          </a:p>
          <a:p>
            <a:pPr lvl="1"/>
            <a:r>
              <a:rPr lang="en-US" sz="2200" dirty="0">
                <a:latin typeface="Helvetica" pitchFamily="2" charset="0"/>
              </a:rPr>
              <a:t>It coordinates persisting changes Can be used across multiple repositories</a:t>
            </a:r>
          </a:p>
        </p:txBody>
      </p:sp>
      <p:pic>
        <p:nvPicPr>
          <p:cNvPr id="4" name="Picture 3" descr="A picture containing bird, table&#10;&#10;Description automatically generated">
            <a:extLst>
              <a:ext uri="{FF2B5EF4-FFF2-40B4-BE49-F238E27FC236}">
                <a16:creationId xmlns:a16="http://schemas.microsoft.com/office/drawing/2014/main" id="{D910B10C-1C64-FA47-B16F-959AB282EDBC}"/>
              </a:ext>
            </a:extLst>
          </p:cNvPr>
          <p:cNvPicPr>
            <a:picLocks noChangeAspect="1"/>
          </p:cNvPicPr>
          <p:nvPr/>
        </p:nvPicPr>
        <p:blipFill rotWithShape="1">
          <a:blip r:embed="rId2">
            <a:extLst>
              <a:ext uri="{28A0092B-C50C-407E-A947-70E740481C1C}">
                <a14:useLocalDpi xmlns:a14="http://schemas.microsoft.com/office/drawing/2010/main" val="0"/>
              </a:ext>
            </a:extLst>
          </a:blip>
          <a:srcRect l="3044" t="4367" r="3042" b="3903"/>
          <a:stretch/>
        </p:blipFill>
        <p:spPr>
          <a:xfrm>
            <a:off x="5696192" y="4303988"/>
            <a:ext cx="2745442" cy="2279374"/>
          </a:xfrm>
          <a:prstGeom prst="rect">
            <a:avLst/>
          </a:prstGeom>
          <a:noFill/>
          <a:ln>
            <a:solidFill>
              <a:schemeClr val="accent1"/>
            </a:solidFill>
          </a:ln>
        </p:spPr>
      </p:pic>
    </p:spTree>
    <p:extLst>
      <p:ext uri="{BB962C8B-B14F-4D97-AF65-F5344CB8AC3E}">
        <p14:creationId xmlns:p14="http://schemas.microsoft.com/office/powerpoint/2010/main" val="3248323201"/>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2DF27-9973-6F43-8F24-5A46C324C488}"/>
              </a:ext>
            </a:extLst>
          </p:cNvPr>
          <p:cNvSpPr>
            <a:spLocks noGrp="1"/>
          </p:cNvSpPr>
          <p:nvPr>
            <p:ph type="title"/>
          </p:nvPr>
        </p:nvSpPr>
        <p:spPr/>
        <p:txBody>
          <a:bodyPr>
            <a:normAutofit fontScale="90000"/>
          </a:bodyPr>
          <a:lstStyle/>
          <a:p>
            <a:r>
              <a:rPr lang="en-US" dirty="0"/>
              <a:t>Repository and Unit of Works in </a:t>
            </a:r>
            <a:br>
              <a:rPr lang="en-US" dirty="0"/>
            </a:br>
            <a:r>
              <a:rPr lang="en-US" dirty="0"/>
              <a:t>EF Core</a:t>
            </a:r>
          </a:p>
        </p:txBody>
      </p:sp>
      <p:pic>
        <p:nvPicPr>
          <p:cNvPr id="4" name="Picture 3">
            <a:extLst>
              <a:ext uri="{FF2B5EF4-FFF2-40B4-BE49-F238E27FC236}">
                <a16:creationId xmlns:a16="http://schemas.microsoft.com/office/drawing/2014/main" id="{F9E152D3-5880-0D42-BCD2-430D7C777E82}"/>
              </a:ext>
            </a:extLst>
          </p:cNvPr>
          <p:cNvPicPr>
            <a:picLocks noChangeAspect="1"/>
          </p:cNvPicPr>
          <p:nvPr/>
        </p:nvPicPr>
        <p:blipFill rotWithShape="1">
          <a:blip r:embed="rId2"/>
          <a:srcRect t="20773"/>
          <a:stretch/>
        </p:blipFill>
        <p:spPr>
          <a:xfrm>
            <a:off x="204561" y="3429000"/>
            <a:ext cx="8939439" cy="3123126"/>
          </a:xfrm>
          <a:prstGeom prst="rect">
            <a:avLst/>
          </a:prstGeom>
        </p:spPr>
      </p:pic>
      <p:sp>
        <p:nvSpPr>
          <p:cNvPr id="6" name="TextBox 5">
            <a:extLst>
              <a:ext uri="{FF2B5EF4-FFF2-40B4-BE49-F238E27FC236}">
                <a16:creationId xmlns:a16="http://schemas.microsoft.com/office/drawing/2014/main" id="{3F4E9D11-683C-BF48-885B-768C720DB7C0}"/>
              </a:ext>
            </a:extLst>
          </p:cNvPr>
          <p:cNvSpPr txBox="1"/>
          <p:nvPr/>
        </p:nvSpPr>
        <p:spPr>
          <a:xfrm flipH="1">
            <a:off x="808009" y="1869251"/>
            <a:ext cx="7037276" cy="17851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285750" indent="-285750">
              <a:buFont typeface="Arial" panose="020B0604020202020204" pitchFamily="34" charset="0"/>
              <a:buChar char="•"/>
            </a:pPr>
            <a:r>
              <a:rPr lang="en-US" sz="2200" dirty="0"/>
              <a:t>A </a:t>
            </a:r>
            <a:r>
              <a:rPr lang="en-US" sz="2200" dirty="0" err="1"/>
              <a:t>DbContext</a:t>
            </a:r>
            <a:r>
              <a:rPr lang="en-US" sz="2200" dirty="0"/>
              <a:t> instance represents a session with the database and can be used to query and save instances of your entities</a:t>
            </a:r>
          </a:p>
          <a:p>
            <a:pPr marL="285750" indent="-285750">
              <a:buFont typeface="Arial" panose="020B0604020202020204" pitchFamily="34" charset="0"/>
              <a:buChar char="•"/>
            </a:pPr>
            <a:r>
              <a:rPr lang="en-US" sz="2200" dirty="0" err="1"/>
              <a:t>DbContext</a:t>
            </a:r>
            <a:r>
              <a:rPr lang="en-US" sz="2200" dirty="0"/>
              <a:t> is a combination of the Unit Of Work and Repository patterns</a:t>
            </a:r>
            <a:endParaRPr kumimoji="0" lang="en-US" sz="22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09124759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30"/>
          <p:cNvSpPr txBox="1">
            <a:spLocks noGrp="1"/>
          </p:cNvSpPr>
          <p:nvPr>
            <p:ph type="title"/>
          </p:nvPr>
        </p:nvSpPr>
        <p:spPr>
          <a:xfrm>
            <a:off x="457200" y="274637"/>
            <a:ext cx="8229600" cy="1143004"/>
          </a:xfrm>
          <a:prstGeom prst="rect">
            <a:avLst/>
          </a:prstGeom>
        </p:spPr>
        <p:txBody>
          <a:bodyPr/>
          <a:lstStyle/>
          <a:p>
            <a:r>
              <a:t>Motivation</a:t>
            </a:r>
          </a:p>
        </p:txBody>
      </p:sp>
      <p:sp>
        <p:nvSpPr>
          <p:cNvPr id="127" name="Shape 131"/>
          <p:cNvSpPr txBox="1">
            <a:spLocks noGrp="1"/>
          </p:cNvSpPr>
          <p:nvPr>
            <p:ph type="body" idx="1"/>
          </p:nvPr>
        </p:nvSpPr>
        <p:spPr>
          <a:xfrm>
            <a:off x="457200" y="1612899"/>
            <a:ext cx="8229600" cy="4903883"/>
          </a:xfrm>
          <a:prstGeom prst="rect">
            <a:avLst/>
          </a:prstGeom>
        </p:spPr>
        <p:txBody>
          <a:bodyPr>
            <a:normAutofit/>
          </a:bodyPr>
          <a:lstStyle/>
          <a:p>
            <a:r>
              <a:rPr sz="2200" dirty="0">
                <a:latin typeface="Helvetica" pitchFamily="2" charset="0"/>
              </a:rPr>
              <a:t>Recent development of web applications and the infrastructure around it has implication on the design and the implementation of software</a:t>
            </a:r>
          </a:p>
          <a:p>
            <a:r>
              <a:rPr sz="2200" dirty="0">
                <a:latin typeface="Helvetica" pitchFamily="2" charset="0"/>
              </a:rPr>
              <a:t>With recent development we mean cloud computing:</a:t>
            </a:r>
            <a:endParaRPr lang="en-US" sz="2200" dirty="0">
              <a:latin typeface="Helvetica" pitchFamily="2" charset="0"/>
            </a:endParaRPr>
          </a:p>
          <a:p>
            <a:pPr lvl="1"/>
            <a:r>
              <a:rPr lang="en-US" sz="2200" dirty="0">
                <a:latin typeface="Helvetica" pitchFamily="2" charset="0"/>
              </a:rPr>
              <a:t>Infrastructure as a service IaaS (for example hardware)</a:t>
            </a:r>
          </a:p>
          <a:p>
            <a:pPr lvl="1"/>
            <a:r>
              <a:rPr sz="2200" dirty="0">
                <a:latin typeface="Helvetica" pitchFamily="2" charset="0"/>
              </a:rPr>
              <a:t>Platform as a service PaaS (for example a servers)</a:t>
            </a:r>
            <a:endParaRPr lang="en-US" sz="2200" dirty="0">
              <a:latin typeface="Helvetica" pitchFamily="2" charset="0"/>
            </a:endParaRPr>
          </a:p>
          <a:p>
            <a:pPr lvl="1"/>
            <a:r>
              <a:rPr lang="en-US" sz="2200" dirty="0">
                <a:latin typeface="Helvetica" pitchFamily="2" charset="0"/>
              </a:rPr>
              <a:t>Software as a service SaaS (for example web shops)</a:t>
            </a:r>
          </a:p>
          <a:p>
            <a:r>
              <a:rPr lang="en-US" sz="2200" dirty="0">
                <a:latin typeface="Helvetica" pitchFamily="2" charset="0"/>
              </a:rPr>
              <a:t>How is this development implicating the application development?</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7E86B-9536-4243-97F1-7B80936C9583}"/>
              </a:ext>
            </a:extLst>
          </p:cNvPr>
          <p:cNvSpPr>
            <a:spLocks noGrp="1"/>
          </p:cNvSpPr>
          <p:nvPr>
            <p:ph type="title"/>
          </p:nvPr>
        </p:nvSpPr>
        <p:spPr/>
        <p:txBody>
          <a:bodyPr/>
          <a:lstStyle/>
          <a:p>
            <a:r>
              <a:rPr lang="en-US" dirty="0"/>
              <a:t>Live Example</a:t>
            </a:r>
          </a:p>
        </p:txBody>
      </p:sp>
      <p:sp>
        <p:nvSpPr>
          <p:cNvPr id="3" name="Text Placeholder 2">
            <a:extLst>
              <a:ext uri="{FF2B5EF4-FFF2-40B4-BE49-F238E27FC236}">
                <a16:creationId xmlns:a16="http://schemas.microsoft.com/office/drawing/2014/main" id="{703698C1-6709-F347-9158-A4728AF9D46D}"/>
              </a:ext>
            </a:extLst>
          </p:cNvPr>
          <p:cNvSpPr>
            <a:spLocks noGrp="1"/>
          </p:cNvSpPr>
          <p:nvPr>
            <p:ph type="body" idx="1"/>
          </p:nvPr>
        </p:nvSpPr>
        <p:spPr/>
        <p:txBody>
          <a:bodyPr>
            <a:normAutofit/>
          </a:bodyPr>
          <a:lstStyle/>
          <a:p>
            <a:r>
              <a:rPr lang="en-US" sz="2200" dirty="0">
                <a:latin typeface="Helvetica" pitchFamily="2" charset="0"/>
              </a:rPr>
              <a:t>Implement a console application for the movie database:</a:t>
            </a:r>
          </a:p>
          <a:p>
            <a:pPr lvl="1"/>
            <a:r>
              <a:rPr lang="en-US" sz="2200" dirty="0">
                <a:latin typeface="Helvetica" pitchFamily="2" charset="0"/>
              </a:rPr>
              <a:t>Relationship: movie 1&lt;-&gt;N actor</a:t>
            </a:r>
          </a:p>
          <a:p>
            <a:pPr lvl="1"/>
            <a:r>
              <a:rPr lang="en-US" sz="2200" dirty="0">
                <a:latin typeface="Helvetica" pitchFamily="2" charset="0"/>
              </a:rPr>
              <a:t>Relationship: movie N&lt;-&gt;N actor  </a:t>
            </a:r>
          </a:p>
        </p:txBody>
      </p:sp>
    </p:spTree>
    <p:extLst>
      <p:ext uri="{BB962C8B-B14F-4D97-AF65-F5344CB8AC3E}">
        <p14:creationId xmlns:p14="http://schemas.microsoft.com/office/powerpoint/2010/main" val="159809149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 name="Shape 143"/>
          <p:cNvSpPr txBox="1">
            <a:spLocks noGrp="1"/>
          </p:cNvSpPr>
          <p:nvPr>
            <p:ph type="title"/>
          </p:nvPr>
        </p:nvSpPr>
        <p:spPr>
          <a:xfrm>
            <a:off x="628650" y="312116"/>
            <a:ext cx="7886700" cy="1325563"/>
          </a:xfrm>
          <a:prstGeom prst="rect">
            <a:avLst/>
          </a:prstGeom>
        </p:spPr>
        <p:txBody>
          <a:bodyPr vert="horz" lIns="91440" tIns="45720" rIns="91440" bIns="45720" rtlCol="0" anchor="ctr">
            <a:normAutofit/>
          </a:bodyPr>
          <a:lstStyle/>
          <a:p>
            <a:pPr defTabSz="914400">
              <a:lnSpc>
                <a:spcPct val="90000"/>
              </a:lnSpc>
              <a:spcBef>
                <a:spcPct val="0"/>
              </a:spcBef>
            </a:pPr>
            <a:r>
              <a:rPr lang="en-US" kern="1200" dirty="0">
                <a:solidFill>
                  <a:schemeClr val="tx1"/>
                </a:solidFill>
              </a:rPr>
              <a:t>Networking</a:t>
            </a:r>
          </a:p>
        </p:txBody>
      </p:sp>
      <p:sp>
        <p:nvSpPr>
          <p:cNvPr id="134" name="Shape 144"/>
          <p:cNvSpPr txBox="1">
            <a:spLocks noGrp="1"/>
          </p:cNvSpPr>
          <p:nvPr>
            <p:ph type="body" idx="1"/>
          </p:nvPr>
        </p:nvSpPr>
        <p:spPr>
          <a:xfrm>
            <a:off x="628650" y="1825625"/>
            <a:ext cx="5334828" cy="4535418"/>
          </a:xfrm>
          <a:prstGeom prst="rect">
            <a:avLst/>
          </a:prstGeom>
        </p:spPr>
        <p:txBody>
          <a:bodyPr vert="horz" lIns="91440" tIns="45720" rIns="91440" bIns="45720" rtlCol="0">
            <a:noAutofit/>
          </a:bodyPr>
          <a:lstStyle/>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What is a computer network?</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endParaRPr lang="en-US" sz="2200" kern="1200" dirty="0">
              <a:solidFill>
                <a:schemeClr val="tx1"/>
              </a:solidFill>
              <a:latin typeface="+mn-lt"/>
              <a:ea typeface="+mn-ea"/>
              <a:cs typeface="+mn-cs"/>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43"/>
          <p:cNvSpPr txBox="1">
            <a:spLocks noGrp="1"/>
          </p:cNvSpPr>
          <p:nvPr>
            <p:ph type="title"/>
          </p:nvPr>
        </p:nvSpPr>
        <p:spPr>
          <a:xfrm>
            <a:off x="628650" y="312116"/>
            <a:ext cx="7886700" cy="1325563"/>
          </a:xfrm>
          <a:prstGeom prst="rect">
            <a:avLst/>
          </a:prstGeom>
        </p:spPr>
        <p:txBody>
          <a:bodyPr vert="horz" lIns="91440" tIns="45720" rIns="91440" bIns="45720" rtlCol="0" anchor="ctr">
            <a:normAutofit/>
          </a:bodyPr>
          <a:lstStyle/>
          <a:p>
            <a:pPr defTabSz="914400">
              <a:lnSpc>
                <a:spcPct val="90000"/>
              </a:lnSpc>
              <a:spcBef>
                <a:spcPct val="0"/>
              </a:spcBef>
            </a:pPr>
            <a:r>
              <a:rPr lang="en-US" kern="1200" dirty="0">
                <a:solidFill>
                  <a:schemeClr val="tx1"/>
                </a:solidFill>
              </a:rPr>
              <a:t>Networking</a:t>
            </a:r>
          </a:p>
        </p:txBody>
      </p:sp>
      <p:sp>
        <p:nvSpPr>
          <p:cNvPr id="134" name="Shape 144"/>
          <p:cNvSpPr txBox="1">
            <a:spLocks noGrp="1"/>
          </p:cNvSpPr>
          <p:nvPr>
            <p:ph type="body" idx="1"/>
          </p:nvPr>
        </p:nvSpPr>
        <p:spPr>
          <a:xfrm>
            <a:off x="628650" y="1825625"/>
            <a:ext cx="5334828" cy="4535418"/>
          </a:xfrm>
          <a:prstGeom prst="rect">
            <a:avLst/>
          </a:prstGeom>
        </p:spPr>
        <p:txBody>
          <a:bodyPr vert="horz" lIns="91440" tIns="45720" rIns="91440" bIns="45720" rtlCol="0">
            <a:noAutofit/>
          </a:bodyPr>
          <a:lstStyle/>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What is a computer network?</a:t>
            </a:r>
          </a:p>
          <a:p>
            <a:pPr marL="133348" indent="-228600" defTabSz="914400">
              <a:lnSpc>
                <a:spcPct val="90000"/>
              </a:lnSpc>
              <a:spcBef>
                <a:spcPts val="0"/>
              </a:spcBef>
              <a:spcAft>
                <a:spcPts val="600"/>
              </a:spcAft>
              <a:buFont typeface="Arial" panose="020B0604020202020204" pitchFamily="34" charset="0"/>
              <a:buChar char="•"/>
              <a:defRPr sz="2280">
                <a:latin typeface="+mn-lt"/>
                <a:ea typeface="+mn-ea"/>
                <a:cs typeface="+mn-cs"/>
                <a:sym typeface="Helvetica"/>
              </a:defRPr>
            </a:pPr>
            <a:r>
              <a:rPr lang="en-US" sz="2200" kern="1200" dirty="0">
                <a:solidFill>
                  <a:schemeClr val="tx1"/>
                </a:solidFill>
                <a:latin typeface="+mn-lt"/>
                <a:ea typeface="+mn-ea"/>
                <a:cs typeface="+mn-cs"/>
              </a:rPr>
              <a:t>Networks are characterized through their organizational purpose: </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latin typeface="+mn-lt"/>
                <a:ea typeface="+mn-ea"/>
                <a:cs typeface="+mn-cs"/>
              </a:rPr>
              <a:t>Local area network (LAN) which is usually limited to a building</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latin typeface="+mn-lt"/>
                <a:ea typeface="+mn-ea"/>
                <a:cs typeface="+mn-cs"/>
              </a:rPr>
              <a:t>Wide area network (WAN) which extends over a large geographical distance</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latin typeface="+mn-lt"/>
                <a:ea typeface="+mn-ea"/>
                <a:cs typeface="+mn-cs"/>
              </a:rPr>
              <a:t>Virtual Private network (VPN) which uses tunneling to connect to another network </a:t>
            </a:r>
          </a:p>
          <a:p>
            <a:pPr marL="54427"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r>
              <a:rPr lang="en-US" sz="2200" kern="1200" dirty="0">
                <a:solidFill>
                  <a:schemeClr val="tx1"/>
                </a:solidFill>
                <a:sym typeface="Helvetica"/>
              </a:rPr>
              <a:t>How are data transmitted in the network?</a:t>
            </a:r>
          </a:p>
          <a:p>
            <a:pPr marL="495298" lvl="1" indent="-228600" defTabSz="914400">
              <a:lnSpc>
                <a:spcPct val="90000"/>
              </a:lnSpc>
              <a:spcBef>
                <a:spcPts val="0"/>
              </a:spcBef>
              <a:spcAft>
                <a:spcPts val="600"/>
              </a:spcAft>
              <a:buFont typeface="Arial" panose="020B0604020202020204" pitchFamily="34" charset="0"/>
              <a:buChar char="•"/>
              <a:defRPr sz="1900">
                <a:solidFill>
                  <a:srgbClr val="252525"/>
                </a:solidFill>
                <a:latin typeface="+mn-lt"/>
                <a:ea typeface="+mn-ea"/>
                <a:cs typeface="+mn-cs"/>
                <a:sym typeface="Helvetica"/>
              </a:defRPr>
            </a:pPr>
            <a:endParaRPr lang="en-US" sz="2200" kern="1200" dirty="0">
              <a:solidFill>
                <a:schemeClr val="tx1"/>
              </a:solidFill>
              <a:latin typeface="+mn-lt"/>
              <a:ea typeface="+mn-ea"/>
              <a:cs typeface="+mn-cs"/>
            </a:endParaRPr>
          </a:p>
        </p:txBody>
      </p:sp>
      <p:pic>
        <p:nvPicPr>
          <p:cNvPr id="2" name="Picture 1">
            <a:extLst>
              <a:ext uri="{FF2B5EF4-FFF2-40B4-BE49-F238E27FC236}">
                <a16:creationId xmlns:a16="http://schemas.microsoft.com/office/drawing/2014/main" id="{B733C001-7794-9A4E-9BAA-978CA63304DC}"/>
              </a:ext>
            </a:extLst>
          </p:cNvPr>
          <p:cNvPicPr>
            <a:picLocks noChangeAspect="1"/>
          </p:cNvPicPr>
          <p:nvPr/>
        </p:nvPicPr>
        <p:blipFill rotWithShape="1">
          <a:blip r:embed="rId3"/>
          <a:srcRect l="14126" r="8317" b="1"/>
          <a:stretch/>
        </p:blipFill>
        <p:spPr>
          <a:xfrm>
            <a:off x="6100605" y="1904281"/>
            <a:ext cx="2458683" cy="2760484"/>
          </a:xfrm>
          <a:prstGeom prst="rect">
            <a:avLst/>
          </a:prstGeom>
        </p:spPr>
      </p:pic>
    </p:spTree>
    <p:extLst>
      <p:ext uri="{BB962C8B-B14F-4D97-AF65-F5344CB8AC3E}">
        <p14:creationId xmlns:p14="http://schemas.microsoft.com/office/powerpoint/2010/main" val="106757434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6" name="Shape 146"/>
          <p:cNvSpPr txBox="1">
            <a:spLocks noGrp="1"/>
          </p:cNvSpPr>
          <p:nvPr>
            <p:ph type="title"/>
          </p:nvPr>
        </p:nvSpPr>
        <p:spPr>
          <a:xfrm>
            <a:off x="457200" y="274637"/>
            <a:ext cx="8229600" cy="1143004"/>
          </a:xfrm>
          <a:prstGeom prst="rect">
            <a:avLst/>
          </a:prstGeom>
        </p:spPr>
        <p:txBody>
          <a:bodyPr/>
          <a:lstStyle/>
          <a:p>
            <a:r>
              <a:t>Network topologies</a:t>
            </a:r>
          </a:p>
        </p:txBody>
      </p:sp>
      <p:sp>
        <p:nvSpPr>
          <p:cNvPr id="137" name="Shape 147"/>
          <p:cNvSpPr txBox="1">
            <a:spLocks noGrp="1"/>
          </p:cNvSpPr>
          <p:nvPr>
            <p:ph type="body" sz="half" idx="1"/>
          </p:nvPr>
        </p:nvSpPr>
        <p:spPr>
          <a:xfrm>
            <a:off x="632174" y="4299506"/>
            <a:ext cx="7532773" cy="2132943"/>
          </a:xfrm>
          <a:prstGeom prst="rect">
            <a:avLst/>
          </a:prstGeom>
        </p:spPr>
        <p:txBody>
          <a:bodyPr>
            <a:normAutofit lnSpcReduction="10000"/>
          </a:bodyPr>
          <a:lstStyle/>
          <a:p>
            <a:pPr marL="117896" indent="-117896" defTabSz="157194">
              <a:spcBef>
                <a:spcPts val="100"/>
              </a:spcBef>
              <a:defRPr sz="1444"/>
            </a:pPr>
            <a:endParaRPr dirty="0"/>
          </a:p>
          <a:p>
            <a:pPr marL="117896" indent="-117896" defTabSz="157194">
              <a:spcBef>
                <a:spcPts val="100"/>
              </a:spcBef>
              <a:defRPr sz="1444"/>
            </a:pPr>
            <a:r>
              <a:rPr dirty="0"/>
              <a:t>A network </a:t>
            </a:r>
            <a:r>
              <a:rPr dirty="0" err="1"/>
              <a:t>topologie</a:t>
            </a:r>
            <a:r>
              <a:rPr dirty="0"/>
              <a:t> is a graph structure used to connect/link different nodes to create a network </a:t>
            </a:r>
          </a:p>
          <a:p>
            <a:pPr marL="117896" indent="-117896" defTabSz="157194">
              <a:spcBef>
                <a:spcPts val="100"/>
              </a:spcBef>
              <a:defRPr sz="1444"/>
            </a:pPr>
            <a:r>
              <a:rPr dirty="0"/>
              <a:t>Nodes could be any hardware components such as hosts, switches, servers, routers, printers </a:t>
            </a:r>
            <a:r>
              <a:rPr dirty="0" err="1"/>
              <a:t>etc</a:t>
            </a:r>
            <a:r>
              <a:rPr dirty="0"/>
              <a:t>) that are connected/linked   </a:t>
            </a:r>
          </a:p>
          <a:p>
            <a:pPr marL="117896" indent="-117896" defTabSz="157194">
              <a:spcBef>
                <a:spcPts val="100"/>
              </a:spcBef>
              <a:defRPr sz="1444"/>
            </a:pPr>
            <a:r>
              <a:rPr dirty="0"/>
              <a:t>Every topology shown above has it’s own dis-/advantages</a:t>
            </a:r>
          </a:p>
          <a:p>
            <a:pPr marL="117896" indent="-117896" defTabSz="157194">
              <a:spcBef>
                <a:spcPts val="100"/>
              </a:spcBef>
              <a:defRPr sz="1444"/>
            </a:pPr>
            <a:r>
              <a:rPr dirty="0"/>
              <a:t>For example in a star topology the fail of the central node breaks the connection completely</a:t>
            </a:r>
          </a:p>
          <a:p>
            <a:pPr marL="117896" indent="-117896" defTabSz="157194">
              <a:spcBef>
                <a:spcPts val="100"/>
              </a:spcBef>
              <a:defRPr sz="1444"/>
            </a:pPr>
            <a:r>
              <a:rPr dirty="0"/>
              <a:t>Data in the network are transmitted through one or the combination of different topologies </a:t>
            </a:r>
          </a:p>
        </p:txBody>
      </p:sp>
      <p:pic>
        <p:nvPicPr>
          <p:cNvPr id="138" name="image1.tif" descr="image1.tif"/>
          <p:cNvPicPr>
            <a:picLocks noChangeAspect="1"/>
          </p:cNvPicPr>
          <p:nvPr/>
        </p:nvPicPr>
        <p:blipFill>
          <a:blip r:embed="rId2"/>
          <a:stretch>
            <a:fillRect/>
          </a:stretch>
        </p:blipFill>
        <p:spPr>
          <a:xfrm>
            <a:off x="1395184" y="1177251"/>
            <a:ext cx="6353880" cy="3114401"/>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 name="Shape 173"/>
          <p:cNvSpPr txBox="1">
            <a:spLocks noGrp="1"/>
          </p:cNvSpPr>
          <p:nvPr>
            <p:ph type="title"/>
          </p:nvPr>
        </p:nvSpPr>
        <p:spPr>
          <a:xfrm>
            <a:off x="457200" y="274637"/>
            <a:ext cx="8229600" cy="1143004"/>
          </a:xfrm>
          <a:prstGeom prst="rect">
            <a:avLst/>
          </a:prstGeom>
        </p:spPr>
        <p:txBody>
          <a:bodyPr/>
          <a:lstStyle/>
          <a:p>
            <a:r>
              <a:t>OSI model</a:t>
            </a:r>
          </a:p>
        </p:txBody>
      </p:sp>
      <p:sp>
        <p:nvSpPr>
          <p:cNvPr id="154" name="Shape 174"/>
          <p:cNvSpPr txBox="1">
            <a:spLocks noGrp="1"/>
          </p:cNvSpPr>
          <p:nvPr>
            <p:ph type="body" sz="half" idx="1"/>
          </p:nvPr>
        </p:nvSpPr>
        <p:spPr>
          <a:xfrm>
            <a:off x="457200" y="1447800"/>
            <a:ext cx="8229600" cy="1896737"/>
          </a:xfrm>
          <a:prstGeom prst="rect">
            <a:avLst/>
          </a:prstGeom>
        </p:spPr>
        <p:txBody>
          <a:bodyPr/>
          <a:lstStyle/>
          <a:p>
            <a:pPr marL="210551" indent="-210551" defTabSz="298322">
              <a:spcBef>
                <a:spcPts val="0"/>
              </a:spcBef>
              <a:buFontTx/>
              <a:defRPr sz="2100">
                <a:solidFill>
                  <a:srgbClr val="252525"/>
                </a:solidFill>
              </a:defRPr>
            </a:pPr>
            <a:r>
              <a:rPr dirty="0"/>
              <a:t>Open Systems Interconnection model (OSI model)</a:t>
            </a:r>
          </a:p>
          <a:p>
            <a:pPr marL="210551" indent="-210551" defTabSz="298322">
              <a:spcBef>
                <a:spcPts val="0"/>
              </a:spcBef>
              <a:buFontTx/>
              <a:defRPr sz="2100">
                <a:solidFill>
                  <a:srgbClr val="252525"/>
                </a:solidFill>
              </a:defRPr>
            </a:pPr>
            <a:r>
              <a:rPr dirty="0"/>
              <a:t>I</a:t>
            </a:r>
            <a:r>
              <a:rPr dirty="0">
                <a:solidFill>
                  <a:srgbClr val="040404"/>
                </a:solidFill>
              </a:rPr>
              <a:t>t is a conceptual model </a:t>
            </a:r>
            <a:r>
              <a:rPr dirty="0"/>
              <a:t>that </a:t>
            </a:r>
            <a:r>
              <a:rPr lang="en-US" dirty="0"/>
              <a:t>characterizes</a:t>
            </a:r>
            <a:r>
              <a:rPr dirty="0"/>
              <a:t> and </a:t>
            </a:r>
            <a:r>
              <a:rPr lang="en-US" dirty="0"/>
              <a:t>standardizes</a:t>
            </a:r>
            <a:r>
              <a:rPr dirty="0"/>
              <a:t> the communication of a telecommunication or computing system</a:t>
            </a:r>
          </a:p>
          <a:p>
            <a:pPr marL="210551" indent="-210551" defTabSz="298322">
              <a:spcBef>
                <a:spcPts val="0"/>
              </a:spcBef>
              <a:buFontTx/>
              <a:defRPr sz="2100">
                <a:solidFill>
                  <a:srgbClr val="252525"/>
                </a:solidFill>
              </a:defRPr>
            </a:pPr>
            <a:r>
              <a:rPr dirty="0"/>
              <a:t>Consist of 7 layers, each layer adds more information to the header of the package that is been sent from a host to another one</a:t>
            </a:r>
          </a:p>
        </p:txBody>
      </p:sp>
      <p:pic>
        <p:nvPicPr>
          <p:cNvPr id="155" name="image4.png" descr="image4.png"/>
          <p:cNvPicPr>
            <a:picLocks noChangeAspect="1"/>
          </p:cNvPicPr>
          <p:nvPr/>
        </p:nvPicPr>
        <p:blipFill>
          <a:blip r:embed="rId2"/>
          <a:srcRect l="5421" t="267" r="71055" b="267"/>
          <a:stretch>
            <a:fillRect/>
          </a:stretch>
        </p:blipFill>
        <p:spPr>
          <a:xfrm>
            <a:off x="2237646" y="3234997"/>
            <a:ext cx="2075256" cy="3032912"/>
          </a:xfrm>
          <a:prstGeom prst="rect">
            <a:avLst/>
          </a:prstGeom>
          <a:ln w="12700">
            <a:miter lim="400000"/>
          </a:ln>
        </p:spPr>
      </p:pic>
      <p:pic>
        <p:nvPicPr>
          <p:cNvPr id="156" name="image4.png" descr="image4.png"/>
          <p:cNvPicPr>
            <a:picLocks noChangeAspect="1"/>
          </p:cNvPicPr>
          <p:nvPr/>
        </p:nvPicPr>
        <p:blipFill>
          <a:blip r:embed="rId2"/>
          <a:srcRect l="68042" t="267" b="267"/>
          <a:stretch>
            <a:fillRect/>
          </a:stretch>
        </p:blipFill>
        <p:spPr>
          <a:xfrm>
            <a:off x="4312902" y="3234997"/>
            <a:ext cx="2819298" cy="3032912"/>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84"/>
          <p:cNvSpPr txBox="1">
            <a:spLocks noGrp="1"/>
          </p:cNvSpPr>
          <p:nvPr>
            <p:ph type="title"/>
          </p:nvPr>
        </p:nvSpPr>
        <p:spPr>
          <a:xfrm>
            <a:off x="457200" y="274637"/>
            <a:ext cx="8229600" cy="691974"/>
          </a:xfrm>
          <a:prstGeom prst="rect">
            <a:avLst/>
          </a:prstGeom>
        </p:spPr>
        <p:txBody>
          <a:bodyPr/>
          <a:lstStyle>
            <a:lvl1pPr defTabSz="384047">
              <a:defRPr sz="3600"/>
            </a:lvl1pPr>
          </a:lstStyle>
          <a:p>
            <a:r>
              <a:rPr lang="en-US" dirty="0"/>
              <a:t>N</a:t>
            </a:r>
            <a:r>
              <a:rPr dirty="0"/>
              <a:t>etwork </a:t>
            </a:r>
            <a:r>
              <a:rPr lang="en-US" dirty="0"/>
              <a:t>L</a:t>
            </a:r>
            <a:r>
              <a:rPr dirty="0"/>
              <a:t>ayers</a:t>
            </a:r>
            <a:r>
              <a:rPr lang="en-US" dirty="0"/>
              <a:t> and Data Flows</a:t>
            </a:r>
            <a:endParaRPr dirty="0"/>
          </a:p>
        </p:txBody>
      </p:sp>
      <p:pic>
        <p:nvPicPr>
          <p:cNvPr id="166" name="image2.tif" descr="image2.tif"/>
          <p:cNvPicPr>
            <a:picLocks noChangeAspect="1"/>
          </p:cNvPicPr>
          <p:nvPr/>
        </p:nvPicPr>
        <p:blipFill>
          <a:blip r:embed="rId3"/>
          <a:stretch>
            <a:fillRect/>
          </a:stretch>
        </p:blipFill>
        <p:spPr>
          <a:xfrm>
            <a:off x="896912" y="2601211"/>
            <a:ext cx="3503499" cy="4146999"/>
          </a:xfrm>
          <a:prstGeom prst="rect">
            <a:avLst/>
          </a:prstGeom>
          <a:ln w="12700">
            <a:miter lim="400000"/>
          </a:ln>
        </p:spPr>
      </p:pic>
      <p:pic>
        <p:nvPicPr>
          <p:cNvPr id="167" name="image3.tif" descr="image3.tif"/>
          <p:cNvPicPr>
            <a:picLocks noChangeAspect="1"/>
          </p:cNvPicPr>
          <p:nvPr/>
        </p:nvPicPr>
        <p:blipFill>
          <a:blip r:embed="rId4"/>
          <a:stretch>
            <a:fillRect/>
          </a:stretch>
        </p:blipFill>
        <p:spPr>
          <a:xfrm>
            <a:off x="4442653" y="2840158"/>
            <a:ext cx="4701347" cy="2938342"/>
          </a:xfrm>
          <a:prstGeom prst="rect">
            <a:avLst/>
          </a:prstGeom>
          <a:ln w="12700">
            <a:miter lim="400000"/>
          </a:ln>
        </p:spPr>
      </p:pic>
      <p:sp>
        <p:nvSpPr>
          <p:cNvPr id="168" name="Shape 187"/>
          <p:cNvSpPr txBox="1">
            <a:spLocks noGrp="1"/>
          </p:cNvSpPr>
          <p:nvPr>
            <p:ph type="body" sz="half" idx="1"/>
          </p:nvPr>
        </p:nvSpPr>
        <p:spPr>
          <a:xfrm>
            <a:off x="896912" y="1193800"/>
            <a:ext cx="7789888" cy="1180222"/>
          </a:xfrm>
          <a:prstGeom prst="rect">
            <a:avLst/>
          </a:prstGeom>
        </p:spPr>
        <p:txBody>
          <a:bodyPr>
            <a:noAutofit/>
          </a:bodyPr>
          <a:lstStyle/>
          <a:p>
            <a:pPr defTabSz="329184">
              <a:spcBef>
                <a:spcPts val="500"/>
              </a:spcBef>
              <a:defRPr sz="1700"/>
            </a:pPr>
            <a:r>
              <a:rPr lang="en-US" sz="2200" dirty="0">
                <a:latin typeface="Helvetica" pitchFamily="2" charset="0"/>
              </a:rPr>
              <a:t>Internet protocol suite IP/TCP provides end-to-end data communication</a:t>
            </a:r>
          </a:p>
          <a:p>
            <a:pPr defTabSz="329184">
              <a:spcBef>
                <a:spcPts val="500"/>
              </a:spcBef>
              <a:defRPr sz="1700"/>
            </a:pPr>
            <a:r>
              <a:rPr lang="en-US" sz="2200" dirty="0">
                <a:latin typeface="Helvetica" pitchFamily="2" charset="0"/>
              </a:rPr>
              <a:t>This functionality is organized into four abstraction layers</a:t>
            </a:r>
            <a:endParaRPr sz="2200" dirty="0">
              <a:latin typeface="Helvetica" pitchFamily="2" charset="0"/>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Client server architecture"/>
          <p:cNvSpPr txBox="1">
            <a:spLocks noGrp="1"/>
          </p:cNvSpPr>
          <p:nvPr>
            <p:ph type="title"/>
          </p:nvPr>
        </p:nvSpPr>
        <p:spPr>
          <a:xfrm>
            <a:off x="457200" y="274638"/>
            <a:ext cx="8229600" cy="1143002"/>
          </a:xfrm>
          <a:prstGeom prst="rect">
            <a:avLst/>
          </a:prstGeom>
        </p:spPr>
        <p:txBody>
          <a:bodyPr/>
          <a:lstStyle/>
          <a:p>
            <a:r>
              <a:rPr dirty="0"/>
              <a:t>Client</a:t>
            </a:r>
            <a:r>
              <a:rPr lang="en-US" dirty="0"/>
              <a:t>-S</a:t>
            </a:r>
            <a:r>
              <a:rPr dirty="0"/>
              <a:t>erver </a:t>
            </a:r>
            <a:r>
              <a:rPr lang="en-US" dirty="0"/>
              <a:t>A</a:t>
            </a:r>
            <a:r>
              <a:rPr dirty="0"/>
              <a:t>rchitecture</a:t>
            </a:r>
          </a:p>
        </p:txBody>
      </p:sp>
      <p:sp>
        <p:nvSpPr>
          <p:cNvPr id="130" name="A distributed application structure is a partition of the tasks or workloads between servers, and service requesters, called clients…"/>
          <p:cNvSpPr txBox="1">
            <a:spLocks noGrp="1"/>
          </p:cNvSpPr>
          <p:nvPr>
            <p:ph type="body" idx="1"/>
          </p:nvPr>
        </p:nvSpPr>
        <p:spPr>
          <a:xfrm>
            <a:off x="457200" y="1600200"/>
            <a:ext cx="8229600" cy="4525963"/>
          </a:xfrm>
          <a:prstGeom prst="rect">
            <a:avLst/>
          </a:prstGeom>
        </p:spPr>
        <p:txBody>
          <a:bodyPr>
            <a:noAutofit/>
          </a:bodyPr>
          <a:lstStyle/>
          <a:p>
            <a:pPr>
              <a:spcBef>
                <a:spcPts val="0"/>
              </a:spcBef>
              <a:defRPr sz="1400">
                <a:latin typeface="+mn-lt"/>
                <a:ea typeface="+mn-ea"/>
                <a:cs typeface="+mn-cs"/>
                <a:sym typeface="Helvetica"/>
              </a:defRPr>
            </a:pPr>
            <a:r>
              <a:rPr lang="en-US" sz="2200" dirty="0">
                <a:latin typeface="Helvetica" pitchFamily="2" charset="0"/>
              </a:rPr>
              <a:t>Web applications is a client–server computer program</a:t>
            </a:r>
          </a:p>
          <a:p>
            <a:pPr>
              <a:spcBef>
                <a:spcPts val="0"/>
              </a:spcBef>
              <a:defRPr sz="1400">
                <a:latin typeface="+mn-lt"/>
                <a:ea typeface="+mn-ea"/>
                <a:cs typeface="+mn-cs"/>
                <a:sym typeface="Helvetica"/>
              </a:defRPr>
            </a:pPr>
            <a:r>
              <a:rPr sz="2200" dirty="0">
                <a:latin typeface="Helvetica" pitchFamily="2" charset="0"/>
              </a:rPr>
              <a:t>A server</a:t>
            </a:r>
            <a:r>
              <a:rPr lang="en-US" sz="2200" dirty="0">
                <a:latin typeface="Helvetica" pitchFamily="2" charset="0"/>
              </a:rPr>
              <a:t> node</a:t>
            </a:r>
            <a:r>
              <a:rPr sz="2200" dirty="0">
                <a:latin typeface="Helvetica" pitchFamily="2" charset="0"/>
              </a:rPr>
              <a:t> runs one or more server programs which share their resources with clients</a:t>
            </a:r>
          </a:p>
          <a:p>
            <a:pPr>
              <a:spcBef>
                <a:spcPts val="0"/>
              </a:spcBef>
              <a:defRPr sz="1400">
                <a:latin typeface="+mn-lt"/>
                <a:ea typeface="+mn-ea"/>
                <a:cs typeface="+mn-cs"/>
                <a:sym typeface="Helvetica"/>
              </a:defRPr>
            </a:pPr>
            <a:r>
              <a:rPr sz="2200" dirty="0">
                <a:latin typeface="Helvetica" pitchFamily="2" charset="0"/>
              </a:rPr>
              <a:t>A client</a:t>
            </a:r>
            <a:r>
              <a:rPr lang="en-US" sz="2200" dirty="0">
                <a:latin typeface="Helvetica" pitchFamily="2" charset="0"/>
              </a:rPr>
              <a:t> node </a:t>
            </a:r>
            <a:r>
              <a:rPr sz="2200" dirty="0">
                <a:latin typeface="Helvetica" pitchFamily="2" charset="0"/>
              </a:rPr>
              <a:t>does not share any of its resources, but requests a server's content or service function</a:t>
            </a:r>
            <a:endParaRPr lang="en-US" sz="2200" dirty="0">
              <a:latin typeface="Helvetica" pitchFamily="2" charset="0"/>
            </a:endParaRPr>
          </a:p>
          <a:p>
            <a:pPr marL="140367" indent="-140367">
              <a:spcBef>
                <a:spcPts val="0"/>
              </a:spcBef>
              <a:buFontTx/>
              <a:defRPr sz="1400">
                <a:latin typeface="+mn-lt"/>
                <a:ea typeface="+mn-ea"/>
                <a:cs typeface="+mn-cs"/>
                <a:sym typeface="Helvetica"/>
              </a:defRPr>
            </a:pPr>
            <a:endParaRPr lang="en-US" sz="2200" dirty="0">
              <a:latin typeface="Helvetica" pitchFamily="2" charset="0"/>
            </a:endParaRPr>
          </a:p>
          <a:p>
            <a:pPr marL="0" indent="0">
              <a:spcBef>
                <a:spcPts val="0"/>
              </a:spcBef>
              <a:buNone/>
              <a:defRPr sz="1400">
                <a:latin typeface="+mn-lt"/>
                <a:ea typeface="+mn-ea"/>
                <a:cs typeface="+mn-cs"/>
                <a:sym typeface="Helvetica"/>
              </a:defRPr>
            </a:pPr>
            <a:endParaRPr sz="2200" dirty="0">
              <a:latin typeface="Helvetica" pitchFamily="2" charset="0"/>
            </a:endParaRPr>
          </a:p>
        </p:txBody>
      </p:sp>
      <p:pic>
        <p:nvPicPr>
          <p:cNvPr id="5" name="client-server.png" descr="client-server.png">
            <a:extLst>
              <a:ext uri="{FF2B5EF4-FFF2-40B4-BE49-F238E27FC236}">
                <a16:creationId xmlns:a16="http://schemas.microsoft.com/office/drawing/2014/main" id="{83C6F439-E3F1-4F45-8EE3-D0A6ACF5AB43}"/>
              </a:ext>
            </a:extLst>
          </p:cNvPr>
          <p:cNvPicPr>
            <a:picLocks noChangeAspect="1"/>
          </p:cNvPicPr>
          <p:nvPr/>
        </p:nvPicPr>
        <p:blipFill>
          <a:blip r:embed="rId3"/>
          <a:stretch>
            <a:fillRect/>
          </a:stretch>
        </p:blipFill>
        <p:spPr>
          <a:xfrm>
            <a:off x="1287568" y="3589361"/>
            <a:ext cx="6300882" cy="2221062"/>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4677</TotalTime>
  <Words>1812</Words>
  <Application>Microsoft Macintosh PowerPoint</Application>
  <PresentationFormat>On-screen Show (4:3)</PresentationFormat>
  <Paragraphs>185</Paragraphs>
  <Slides>30</Slides>
  <Notes>11</Notes>
  <HiddenSlides>8</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Helvetica</vt:lpstr>
      <vt:lpstr>Office Theme</vt:lpstr>
      <vt:lpstr>Web Applications</vt:lpstr>
      <vt:lpstr>Motivation</vt:lpstr>
      <vt:lpstr>Motivation</vt:lpstr>
      <vt:lpstr>Networking</vt:lpstr>
      <vt:lpstr>Networking</vt:lpstr>
      <vt:lpstr>Network topologies</vt:lpstr>
      <vt:lpstr>OSI model</vt:lpstr>
      <vt:lpstr>Network Layers and Data Flows</vt:lpstr>
      <vt:lpstr>Client-Server Architecture</vt:lpstr>
      <vt:lpstr>Network Protocols</vt:lpstr>
      <vt:lpstr>Network Protocols</vt:lpstr>
      <vt:lpstr>Internet protocol</vt:lpstr>
      <vt:lpstr>IPv4 sample</vt:lpstr>
      <vt:lpstr>Subnet mask</vt:lpstr>
      <vt:lpstr>IPv6</vt:lpstr>
      <vt:lpstr> Transport layer protocols UPD vs TCP</vt:lpstr>
      <vt:lpstr>TCP vs. UDP</vt:lpstr>
      <vt:lpstr>Question</vt:lpstr>
      <vt:lpstr>Web Applications</vt:lpstr>
      <vt:lpstr>Example of Client-Server Implementation</vt:lpstr>
      <vt:lpstr>Question</vt:lpstr>
      <vt:lpstr>Model-View-Controller (MVC)</vt:lpstr>
      <vt:lpstr>The Model in MVC</vt:lpstr>
      <vt:lpstr>The Model in MVC..</vt:lpstr>
      <vt:lpstr>Introduction to Object-Relational Mapper</vt:lpstr>
      <vt:lpstr>Introduction to Object-Relational Mapper..</vt:lpstr>
      <vt:lpstr>Repository Pattern</vt:lpstr>
      <vt:lpstr>Unit of Works Pattern</vt:lpstr>
      <vt:lpstr>Repository and Unit of Works in  EF Core</vt:lpstr>
      <vt:lpstr>Live Example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Networking and distributed applications</dc:title>
  <cp:lastModifiedBy>Omar, A. (Ahmad)</cp:lastModifiedBy>
  <cp:revision>307</cp:revision>
  <dcterms:modified xsi:type="dcterms:W3CDTF">2019-11-18T15:33:52Z</dcterms:modified>
</cp:coreProperties>
</file>